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67" r:id="rId4"/>
    <p:sldId id="271" r:id="rId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0E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6F1-2A50-4302-8FD2-1FFAA55B5B6A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73D7-40C8-4BA4-B2F6-1D4E5615F8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6F1-2A50-4302-8FD2-1FFAA55B5B6A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73D7-40C8-4BA4-B2F6-1D4E5615F8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6F1-2A50-4302-8FD2-1FFAA55B5B6A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73D7-40C8-4BA4-B2F6-1D4E5615F8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6F1-2A50-4302-8FD2-1FFAA55B5B6A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73D7-40C8-4BA4-B2F6-1D4E5615F8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6F1-2A50-4302-8FD2-1FFAA55B5B6A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73D7-40C8-4BA4-B2F6-1D4E5615F8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6F1-2A50-4302-8FD2-1FFAA55B5B6A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73D7-40C8-4BA4-B2F6-1D4E5615F8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6F1-2A50-4302-8FD2-1FFAA55B5B6A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73D7-40C8-4BA4-B2F6-1D4E5615F8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6F1-2A50-4302-8FD2-1FFAA55B5B6A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73D7-40C8-4BA4-B2F6-1D4E5615F8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6F1-2A50-4302-8FD2-1FFAA55B5B6A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73D7-40C8-4BA4-B2F6-1D4E5615F8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6F1-2A50-4302-8FD2-1FFAA55B5B6A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73D7-40C8-4BA4-B2F6-1D4E5615F8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6F1-2A50-4302-8FD2-1FFAA55B5B6A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73D7-40C8-4BA4-B2F6-1D4E5615F8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A86F1-2A50-4302-8FD2-1FFAA55B5B6A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73D7-40C8-4BA4-B2F6-1D4E5615F8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hyperlink" Target="http://aquitaine.fr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mailto:vivoptic@u-bordeaux.fr" TargetMode="External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hyperlink" Target="mailto:vivoptic@u-bordeaux.fr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7.png"/><Relationship Id="rId10" Type="http://schemas.openxmlformats.org/officeDocument/2006/relationships/image" Target="../media/image34.emf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1403691"/>
          </a:xfrm>
          <a:prstGeom prst="rect">
            <a:avLst/>
          </a:prstGeom>
          <a:solidFill>
            <a:srgbClr val="384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IMG_5001.JPG"/>
          <p:cNvPicPr>
            <a:picLocks noChangeAspect="1"/>
          </p:cNvPicPr>
          <p:nvPr/>
        </p:nvPicPr>
        <p:blipFill>
          <a:blip r:embed="rId2" cstate="print"/>
          <a:srcRect b="4545"/>
          <a:stretch>
            <a:fillRect/>
          </a:stretch>
        </p:blipFill>
        <p:spPr>
          <a:xfrm>
            <a:off x="5043819" y="1650483"/>
            <a:ext cx="3711909" cy="2657403"/>
          </a:xfrm>
          <a:prstGeom prst="rect">
            <a:avLst/>
          </a:prstGeom>
        </p:spPr>
      </p:pic>
      <p:pic>
        <p:nvPicPr>
          <p:cNvPr id="5" name="Picture 13" descr="sponsor_CR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943" y="5857268"/>
            <a:ext cx="1160475" cy="755587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2389"/>
            <a:ext cx="2123728" cy="865348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78" y="4648322"/>
            <a:ext cx="2040955" cy="88777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91423" y="5890083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88832" y="5711488"/>
            <a:ext cx="9498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06851" y="4215799"/>
            <a:ext cx="3133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i="1" dirty="0" smtClean="0">
                <a:latin typeface="Calibri" pitchFamily="34" charset="0"/>
                <a:hlinkClick r:id="rId9"/>
              </a:rPr>
              <a:t>vivoptic@u-bordeaux.fr</a:t>
            </a:r>
            <a:endParaRPr lang="fr-FR" sz="2400" i="1" dirty="0" smtClean="0">
              <a:latin typeface="Calibri" pitchFamily="34" charset="0"/>
            </a:endParaRPr>
          </a:p>
          <a:p>
            <a:pPr algn="ctr"/>
            <a:r>
              <a:rPr lang="fr-FR" sz="2400" i="1" dirty="0" smtClean="0">
                <a:latin typeface="Calibri" pitchFamily="34" charset="0"/>
              </a:rPr>
              <a:t>05 57 57 47 50</a:t>
            </a:r>
            <a:endParaRPr lang="en-US" sz="2400" i="1" dirty="0" smtClean="0">
              <a:latin typeface="Calibri" pitchFamily="34" charset="0"/>
            </a:endParaRPr>
          </a:p>
        </p:txBody>
      </p:sp>
      <p:pic>
        <p:nvPicPr>
          <p:cNvPr id="12" name="Picture 2" descr="C:\Users\Franck Couillaud\Desktop\logo vivoptic.png"/>
          <p:cNvPicPr>
            <a:picLocks noChangeAspect="1" noChangeArrowheads="1"/>
          </p:cNvPicPr>
          <p:nvPr/>
        </p:nvPicPr>
        <p:blipFill>
          <a:blip r:embed="rId10"/>
          <a:srcRect b="15966"/>
          <a:stretch>
            <a:fillRect/>
          </a:stretch>
        </p:blipFill>
        <p:spPr bwMode="auto">
          <a:xfrm>
            <a:off x="1183989" y="2504181"/>
            <a:ext cx="2884128" cy="1545059"/>
          </a:xfrm>
          <a:prstGeom prst="rect">
            <a:avLst/>
          </a:prstGeom>
          <a:noFill/>
        </p:spPr>
      </p:pic>
      <p:pic>
        <p:nvPicPr>
          <p:cNvPr id="13" name="Picture 5"/>
          <p:cNvPicPr/>
          <p:nvPr/>
        </p:nvPicPr>
        <p:blipFill>
          <a:blip r:embed="rId11"/>
          <a:stretch/>
        </p:blipFill>
        <p:spPr>
          <a:xfrm>
            <a:off x="6266028" y="5827526"/>
            <a:ext cx="973872" cy="839495"/>
          </a:xfrm>
          <a:prstGeom prst="rect">
            <a:avLst/>
          </a:prstGeom>
          <a:ln>
            <a:noFill/>
          </a:ln>
        </p:spPr>
      </p:pic>
      <p:sp>
        <p:nvSpPr>
          <p:cNvPr id="14" name="TextShape 1"/>
          <p:cNvSpPr txBox="1"/>
          <p:nvPr/>
        </p:nvSpPr>
        <p:spPr>
          <a:xfrm>
            <a:off x="18622" y="279849"/>
            <a:ext cx="8291560" cy="35424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DIN Next LT Pro Light"/>
              </a:rPr>
              <a:t>SÉMINAIRE </a:t>
            </a:r>
            <a:r>
              <a:rPr lang="fr-FR" sz="2400" b="1" dirty="0">
                <a:solidFill>
                  <a:schemeClr val="bg1"/>
                </a:solidFill>
                <a:latin typeface="DIN Next LT Pro Light"/>
              </a:rPr>
              <a:t>NATIONAL IMAGERIE OPTIQUE </a:t>
            </a:r>
            <a:r>
              <a:rPr lang="fr-FR" sz="2400" b="1" i="1" dirty="0">
                <a:solidFill>
                  <a:schemeClr val="bg1"/>
                </a:solidFill>
                <a:latin typeface="DIN Next LT Pro Light"/>
              </a:rPr>
              <a:t>IN VIVO </a:t>
            </a:r>
            <a:endParaRPr lang="fr-FR" sz="2400" b="1" i="1" dirty="0" smtClean="0">
              <a:solidFill>
                <a:schemeClr val="bg1"/>
              </a:solidFill>
              <a:latin typeface="DIN Next LT Pro Light"/>
            </a:endParaRPr>
          </a:p>
          <a:p>
            <a:pPr algn="ctr">
              <a:lnSpc>
                <a:spcPct val="100000"/>
              </a:lnSpc>
            </a:pPr>
            <a:r>
              <a:rPr lang="fr-FR" sz="1400" b="1" dirty="0" smtClean="0">
                <a:solidFill>
                  <a:schemeClr val="bg1"/>
                </a:solidFill>
                <a:latin typeface="DIN Next LT Pro Light"/>
              </a:rPr>
              <a:t>17 </a:t>
            </a:r>
            <a:r>
              <a:rPr lang="fr-FR" sz="1400" b="1" dirty="0">
                <a:solidFill>
                  <a:schemeClr val="bg1"/>
                </a:solidFill>
                <a:latin typeface="DIN Next LT Pro Light"/>
              </a:rPr>
              <a:t>&amp; 18 SEPTEMBRE 2015 – AVIESAN (PARIS)
</a:t>
            </a:r>
            <a:r>
              <a:rPr lang="fr-FR" sz="2400" dirty="0">
                <a:solidFill>
                  <a:schemeClr val="bg1"/>
                </a:solidFill>
                <a:latin typeface="DIN Next LT Pro Light"/>
              </a:rPr>
              <a:t>
</a:t>
            </a:r>
            <a:r>
              <a:rPr lang="fr-FR" sz="2400" b="1" dirty="0">
                <a:solidFill>
                  <a:schemeClr val="bg1"/>
                </a:solidFill>
                <a:latin typeface="DIN Next LT Pro Light"/>
              </a:rPr>
              <a:t>
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2"/>
          <a:srcRect l="37367" t="69903" r="30630" b="18096"/>
          <a:stretch/>
        </p:blipFill>
        <p:spPr>
          <a:xfrm>
            <a:off x="6948264" y="728936"/>
            <a:ext cx="1990785" cy="597236"/>
          </a:xfrm>
          <a:prstGeom prst="rect">
            <a:avLst/>
          </a:prstGeom>
        </p:spPr>
      </p:pic>
      <p:pic>
        <p:nvPicPr>
          <p:cNvPr id="17" name="Picture 5"/>
          <p:cNvPicPr/>
          <p:nvPr/>
        </p:nvPicPr>
        <p:blipFill>
          <a:blip r:embed="rId11"/>
          <a:stretch/>
        </p:blipFill>
        <p:spPr>
          <a:xfrm>
            <a:off x="8243795" y="97684"/>
            <a:ext cx="695254" cy="599321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4888119" y="4356408"/>
            <a:ext cx="275581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i="1" dirty="0" smtClean="0">
                <a:latin typeface="Calibri" pitchFamily="34" charset="0"/>
              </a:rPr>
              <a:t>Support technique </a:t>
            </a:r>
          </a:p>
          <a:p>
            <a:r>
              <a:rPr lang="fr-FR" sz="1400" i="1" dirty="0">
                <a:latin typeface="Calibri" pitchFamily="34" charset="0"/>
              </a:rPr>
              <a:t>Coralie </a:t>
            </a:r>
            <a:r>
              <a:rPr lang="fr-FR" sz="1400" i="1" dirty="0" smtClean="0">
                <a:latin typeface="Calibri" pitchFamily="34" charset="0"/>
              </a:rPr>
              <a:t>Germain-</a:t>
            </a:r>
            <a:r>
              <a:rPr lang="fr-FR" sz="1400" i="1" dirty="0" smtClean="0">
                <a:latin typeface="Calibri" pitchFamily="34" charset="0"/>
              </a:rPr>
              <a:t>Genevois</a:t>
            </a:r>
          </a:p>
          <a:p>
            <a:r>
              <a:rPr lang="fr-FR" sz="1400" i="1" dirty="0" smtClean="0">
                <a:latin typeface="Calibri" pitchFamily="34" charset="0"/>
              </a:rPr>
              <a:t>Franck Couillaud</a:t>
            </a:r>
            <a:endParaRPr lang="en-US" sz="1400" i="1" dirty="0" smtClean="0">
              <a:latin typeface="Calibri" pitchFamily="34" charset="0"/>
            </a:endParaRPr>
          </a:p>
        </p:txBody>
      </p:sp>
      <p:pic>
        <p:nvPicPr>
          <p:cNvPr id="19" name="Imag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8" y="1425036"/>
            <a:ext cx="2123728" cy="865348"/>
          </a:xfrm>
          <a:prstGeom prst="rect">
            <a:avLst/>
          </a:prstGeom>
        </p:spPr>
      </p:pic>
      <p:cxnSp>
        <p:nvCxnSpPr>
          <p:cNvPr id="21" name="Connecteur droit 20"/>
          <p:cNvCxnSpPr/>
          <p:nvPr/>
        </p:nvCxnSpPr>
        <p:spPr>
          <a:xfrm>
            <a:off x="18622" y="5623794"/>
            <a:ext cx="912537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Logo GIP AN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01" y="5976300"/>
            <a:ext cx="1212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6053" y="1540582"/>
            <a:ext cx="566363" cy="56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4"/>
          <a:srcRect l="22699" t="43606" r="40497" b="40392"/>
          <a:stretch/>
        </p:blipFill>
        <p:spPr>
          <a:xfrm>
            <a:off x="3378191" y="1598598"/>
            <a:ext cx="1379852" cy="4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l="64649" t="36816" r="7226" b="17041"/>
          <a:stretch>
            <a:fillRect/>
          </a:stretch>
        </p:blipFill>
        <p:spPr bwMode="auto">
          <a:xfrm flipH="1">
            <a:off x="3925656" y="5072050"/>
            <a:ext cx="13607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12" descr="IMG_05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928802"/>
            <a:ext cx="107369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 l="17693" t="19865"/>
          <a:stretch>
            <a:fillRect/>
          </a:stretch>
        </p:blipFill>
        <p:spPr bwMode="auto">
          <a:xfrm>
            <a:off x="5429250" y="0"/>
            <a:ext cx="1143000" cy="1143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108" y="3143248"/>
            <a:ext cx="19690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8" name="Picture 24"/>
          <p:cNvPicPr>
            <a:picLocks noChangeAspect="1" noChangeArrowheads="1"/>
          </p:cNvPicPr>
          <p:nvPr/>
        </p:nvPicPr>
        <p:blipFill>
          <a:blip r:embed="rId6"/>
          <a:srcRect t="29678" r="17896" b="16444"/>
          <a:stretch>
            <a:fillRect/>
          </a:stretch>
        </p:blipFill>
        <p:spPr bwMode="auto">
          <a:xfrm>
            <a:off x="1857375" y="0"/>
            <a:ext cx="1785938" cy="11715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9" name="Picture 2" descr="sour0017"/>
          <p:cNvPicPr>
            <a:picLocks noChangeAspect="1" noChangeArrowheads="1"/>
          </p:cNvPicPr>
          <p:nvPr/>
        </p:nvPicPr>
        <p:blipFill>
          <a:blip r:embed="rId7" cstate="print"/>
          <a:srcRect l="9227" t="5539" r="14404"/>
          <a:stretch>
            <a:fillRect/>
          </a:stretch>
        </p:blipFill>
        <p:spPr bwMode="auto">
          <a:xfrm>
            <a:off x="3929058" y="571480"/>
            <a:ext cx="12989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5357813" y="1214438"/>
            <a:ext cx="247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Calibri" pitchFamily="34" charset="0"/>
              </a:rPr>
              <a:t>Bioluminescence (BLI)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1785938" y="1214438"/>
            <a:ext cx="2093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latin typeface="Calibri" pitchFamily="34" charset="0"/>
              </a:rPr>
              <a:t>Fluorescence (FRI</a:t>
            </a:r>
            <a:r>
              <a:rPr lang="fr-FR" sz="2000" dirty="0" smtClean="0">
                <a:latin typeface="Calibri" pitchFamily="34" charset="0"/>
              </a:rPr>
              <a:t>)</a:t>
            </a:r>
          </a:p>
          <a:p>
            <a:pPr algn="ctr"/>
            <a:endParaRPr lang="fr-FR" sz="2000" dirty="0" smtClean="0">
              <a:latin typeface="Calibri" pitchFamily="34" charset="0"/>
            </a:endParaRP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  <p:sp>
        <p:nvSpPr>
          <p:cNvPr id="5132" name="Rectangle 5"/>
          <p:cNvSpPr>
            <a:spLocks noChangeArrowheads="1"/>
          </p:cNvSpPr>
          <p:nvPr/>
        </p:nvSpPr>
        <p:spPr bwMode="auto">
          <a:xfrm>
            <a:off x="6000760" y="2555876"/>
            <a:ext cx="1938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latin typeface="Calibri" pitchFamily="34" charset="0"/>
              </a:rPr>
              <a:t>Tomographie de </a:t>
            </a:r>
            <a:r>
              <a:rPr lang="fr-FR" sz="2000" dirty="0" smtClean="0">
                <a:latin typeface="Calibri" pitchFamily="34" charset="0"/>
              </a:rPr>
              <a:t>Fluorescence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13" name="Rectangle à quatre flèches 12"/>
          <p:cNvSpPr/>
          <p:nvPr/>
        </p:nvSpPr>
        <p:spPr>
          <a:xfrm>
            <a:off x="2928938" y="1643063"/>
            <a:ext cx="3357562" cy="3143250"/>
          </a:xfrm>
          <a:prstGeom prst="quad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134" name="Rectangle 5"/>
          <p:cNvSpPr>
            <a:spLocks noChangeArrowheads="1"/>
          </p:cNvSpPr>
          <p:nvPr/>
        </p:nvSpPr>
        <p:spPr bwMode="auto">
          <a:xfrm>
            <a:off x="4357688" y="1857375"/>
            <a:ext cx="471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Calibri" pitchFamily="34" charset="0"/>
              </a:rPr>
              <a:t>2D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5135" name="Rectangle 5"/>
          <p:cNvSpPr>
            <a:spLocks noChangeArrowheads="1"/>
          </p:cNvSpPr>
          <p:nvPr/>
        </p:nvSpPr>
        <p:spPr bwMode="auto">
          <a:xfrm>
            <a:off x="5643563" y="3028950"/>
            <a:ext cx="471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Calibri" pitchFamily="34" charset="0"/>
              </a:rPr>
              <a:t>3D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5136" name="Rectangle 5"/>
          <p:cNvSpPr>
            <a:spLocks noChangeArrowheads="1"/>
          </p:cNvSpPr>
          <p:nvPr/>
        </p:nvSpPr>
        <p:spPr bwMode="auto">
          <a:xfrm>
            <a:off x="3465867" y="2946440"/>
            <a:ext cx="214494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i="1" dirty="0" smtClean="0">
                <a:latin typeface="Calibri" pitchFamily="34" charset="0"/>
              </a:rPr>
              <a:t>vivoptic@u-bordeaux.fr</a:t>
            </a:r>
            <a:endParaRPr lang="en-US" sz="1600" i="1" dirty="0" smtClean="0">
              <a:latin typeface="Calibri" pitchFamily="34" charset="0"/>
            </a:endParaRPr>
          </a:p>
          <a:p>
            <a:pPr algn="ctr"/>
            <a:r>
              <a:rPr lang="fr-FR" sz="1400" dirty="0" smtClean="0">
                <a:latin typeface="Calibri" pitchFamily="34" charset="0"/>
              </a:rPr>
              <a:t>05 </a:t>
            </a:r>
            <a:r>
              <a:rPr lang="fr-FR" sz="1400" dirty="0">
                <a:latin typeface="Calibri" pitchFamily="34" charset="0"/>
              </a:rPr>
              <a:t>5757 </a:t>
            </a:r>
            <a:r>
              <a:rPr lang="fr-FR" sz="1400" dirty="0" smtClean="0">
                <a:latin typeface="Calibri" pitchFamily="34" charset="0"/>
              </a:rPr>
              <a:t>4750</a:t>
            </a:r>
          </a:p>
        </p:txBody>
      </p:sp>
      <p:sp>
        <p:nvSpPr>
          <p:cNvPr id="5137" name="Rectangle 5"/>
          <p:cNvSpPr>
            <a:spLocks noChangeArrowheads="1"/>
          </p:cNvSpPr>
          <p:nvPr/>
        </p:nvSpPr>
        <p:spPr bwMode="auto">
          <a:xfrm>
            <a:off x="3714750" y="4714875"/>
            <a:ext cx="1704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Calibri" pitchFamily="34" charset="0"/>
              </a:rPr>
              <a:t>Per-opératoire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5138" name="Rectangle 5"/>
          <p:cNvSpPr>
            <a:spLocks noChangeArrowheads="1"/>
          </p:cNvSpPr>
          <p:nvPr/>
        </p:nvSpPr>
        <p:spPr bwMode="auto">
          <a:xfrm>
            <a:off x="285720" y="2578238"/>
            <a:ext cx="29815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latin typeface="Calibri" pitchFamily="34" charset="0"/>
              </a:rPr>
              <a:t>Microscopie endoscopique</a:t>
            </a:r>
            <a:endParaRPr lang="fr-FR" sz="2000" dirty="0">
              <a:latin typeface="Calibri" pitchFamily="34" charset="0"/>
            </a:endParaRPr>
          </a:p>
          <a:p>
            <a:pPr algn="ctr"/>
            <a:r>
              <a:rPr lang="fr-FR" sz="2000" dirty="0" smtClean="0">
                <a:latin typeface="Calibri" pitchFamily="34" charset="0"/>
              </a:rPr>
              <a:t>confocale fibrée (</a:t>
            </a:r>
            <a:r>
              <a:rPr lang="fr-FR" sz="2000" dirty="0" err="1" smtClean="0">
                <a:latin typeface="Calibri" pitchFamily="34" charset="0"/>
              </a:rPr>
              <a:t>pCLE</a:t>
            </a:r>
            <a:r>
              <a:rPr lang="fr-FR" sz="2000" dirty="0" smtClean="0">
                <a:latin typeface="Calibri" pitchFamily="34" charset="0"/>
              </a:rPr>
              <a:t>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3000375" y="3000375"/>
            <a:ext cx="471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solidFill>
                  <a:srgbClr val="00000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86188" y="2357430"/>
            <a:ext cx="16319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VivOptic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141" name="Rectangle 5"/>
          <p:cNvSpPr>
            <a:spLocks noChangeArrowheads="1"/>
          </p:cNvSpPr>
          <p:nvPr/>
        </p:nvSpPr>
        <p:spPr bwMode="auto">
          <a:xfrm>
            <a:off x="4143372" y="3643314"/>
            <a:ext cx="9412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Calibri" pitchFamily="34" charset="0"/>
              </a:rPr>
              <a:t>UMS 3428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42" name="AutoShape 4" descr="http://www.fluoptics.com/preclinical/fluobeamSurBras.jpg"/>
          <p:cNvSpPr>
            <a:spLocks noChangeAspect="1" noChangeArrowheads="1"/>
          </p:cNvSpPr>
          <p:nvPr/>
        </p:nvSpPr>
        <p:spPr bwMode="auto">
          <a:xfrm>
            <a:off x="155575" y="-1096963"/>
            <a:ext cx="17621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43" name="AutoShape 6" descr="http://www.fluoptics.com/preclinical/fluobeamSurBras.jpg"/>
          <p:cNvSpPr>
            <a:spLocks noChangeAspect="1" noChangeArrowheads="1"/>
          </p:cNvSpPr>
          <p:nvPr/>
        </p:nvSpPr>
        <p:spPr bwMode="auto">
          <a:xfrm>
            <a:off x="155575" y="-1096963"/>
            <a:ext cx="17621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45" name="Rectangle 5"/>
          <p:cNvSpPr>
            <a:spLocks noChangeArrowheads="1"/>
          </p:cNvSpPr>
          <p:nvPr/>
        </p:nvSpPr>
        <p:spPr bwMode="auto">
          <a:xfrm>
            <a:off x="1285875" y="3000375"/>
            <a:ext cx="1938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smtClean="0">
                <a:latin typeface="Calibri" pitchFamily="34" charset="0"/>
              </a:rPr>
              <a:t> 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147" name="Rectangle 32"/>
          <p:cNvSpPr>
            <a:spLocks noChangeArrowheads="1"/>
          </p:cNvSpPr>
          <p:nvPr/>
        </p:nvSpPr>
        <p:spPr bwMode="auto">
          <a:xfrm>
            <a:off x="4357688" y="4286250"/>
            <a:ext cx="471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5148" name="ZoneTexte 27"/>
          <p:cNvSpPr txBox="1">
            <a:spLocks noChangeArrowheads="1"/>
          </p:cNvSpPr>
          <p:nvPr/>
        </p:nvSpPr>
        <p:spPr bwMode="auto">
          <a:xfrm>
            <a:off x="5929322" y="2214554"/>
            <a:ext cx="2428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 dirty="0" err="1" smtClean="0">
                <a:latin typeface="+mj-lt"/>
                <a:cs typeface="Times New Roman" pitchFamily="18" charset="0"/>
              </a:rPr>
              <a:t>Ext</a:t>
            </a:r>
            <a:r>
              <a:rPr lang="fr-FR" sz="1400" i="1" dirty="0" smtClean="0">
                <a:latin typeface="+mj-lt"/>
                <a:cs typeface="Times New Roman" pitchFamily="18" charset="0"/>
              </a:rPr>
              <a:t>:690nm</a:t>
            </a:r>
            <a:r>
              <a:rPr lang="fr-FR" sz="1400" i="1" dirty="0">
                <a:latin typeface="+mj-lt"/>
                <a:cs typeface="Times New Roman" pitchFamily="18" charset="0"/>
              </a:rPr>
              <a:t>; </a:t>
            </a:r>
            <a:r>
              <a:rPr lang="fr-FR" sz="1400" i="1" dirty="0" err="1">
                <a:latin typeface="+mj-lt"/>
                <a:cs typeface="Times New Roman" pitchFamily="18" charset="0"/>
              </a:rPr>
              <a:t>Em</a:t>
            </a:r>
            <a:r>
              <a:rPr lang="fr-FR" sz="1400" i="1" dirty="0">
                <a:latin typeface="+mj-lt"/>
                <a:cs typeface="Times New Roman" pitchFamily="18" charset="0"/>
              </a:rPr>
              <a:t>: &gt;700 </a:t>
            </a:r>
            <a:r>
              <a:rPr lang="fr-FR" sz="1400" i="1" dirty="0" smtClean="0">
                <a:latin typeface="+mj-lt"/>
                <a:cs typeface="Times New Roman" pitchFamily="18" charset="0"/>
              </a:rPr>
              <a:t>nm</a:t>
            </a:r>
            <a:endParaRPr lang="fr-FR" i="1" dirty="0">
              <a:latin typeface="+mj-lt"/>
              <a:cs typeface="Times New Roman" pitchFamily="18" charset="0"/>
            </a:endParaRPr>
          </a:p>
        </p:txBody>
      </p:sp>
      <p:sp>
        <p:nvSpPr>
          <p:cNvPr id="5149" name="ZoneTexte 28"/>
          <p:cNvSpPr txBox="1">
            <a:spLocks noChangeArrowheads="1"/>
          </p:cNvSpPr>
          <p:nvPr/>
        </p:nvSpPr>
        <p:spPr bwMode="auto">
          <a:xfrm>
            <a:off x="1857374" y="1538575"/>
            <a:ext cx="2643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 dirty="0" err="1" smtClean="0">
                <a:cs typeface="Times New Roman" pitchFamily="18" charset="0"/>
              </a:rPr>
              <a:t>Ext</a:t>
            </a:r>
            <a:r>
              <a:rPr lang="fr-FR" sz="1200" i="1" dirty="0">
                <a:cs typeface="Times New Roman" pitchFamily="18" charset="0"/>
              </a:rPr>
              <a:t>: </a:t>
            </a:r>
            <a:r>
              <a:rPr lang="fr-FR" sz="1200" i="1" dirty="0" smtClean="0"/>
              <a:t>475, 590, 630 et 720 nm</a:t>
            </a:r>
          </a:p>
          <a:p>
            <a:r>
              <a:rPr lang="fr-FR" sz="1200" i="1" dirty="0" err="1" smtClean="0">
                <a:cs typeface="Times New Roman" pitchFamily="18" charset="0"/>
              </a:rPr>
              <a:t>Em</a:t>
            </a:r>
            <a:r>
              <a:rPr lang="fr-FR" sz="1200" i="1" dirty="0">
                <a:cs typeface="Times New Roman" pitchFamily="18" charset="0"/>
              </a:rPr>
              <a:t>: </a:t>
            </a:r>
            <a:r>
              <a:rPr lang="fr-FR" sz="1200" i="1" dirty="0" smtClean="0">
                <a:cs typeface="Times New Roman" pitchFamily="18" charset="0"/>
              </a:rPr>
              <a:t>520, 680, 740 nm</a:t>
            </a:r>
            <a:endParaRPr lang="fr-FR" sz="1600" i="1" dirty="0">
              <a:cs typeface="Times New Roman" pitchFamily="18" charset="0"/>
            </a:endParaRPr>
          </a:p>
        </p:txBody>
      </p:sp>
      <p:sp>
        <p:nvSpPr>
          <p:cNvPr id="5151" name="ZoneTexte 30"/>
          <p:cNvSpPr txBox="1">
            <a:spLocks noChangeArrowheads="1"/>
          </p:cNvSpPr>
          <p:nvPr/>
        </p:nvSpPr>
        <p:spPr bwMode="auto">
          <a:xfrm>
            <a:off x="5357818" y="6550223"/>
            <a:ext cx="22860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i="1" dirty="0" err="1" smtClean="0">
                <a:latin typeface="+mj-lt"/>
                <a:cs typeface="Times New Roman" pitchFamily="18" charset="0"/>
              </a:rPr>
              <a:t>Ext</a:t>
            </a:r>
            <a:r>
              <a:rPr lang="fr-FR" sz="1400" i="1" dirty="0">
                <a:latin typeface="+mj-lt"/>
                <a:cs typeface="Times New Roman" pitchFamily="18" charset="0"/>
              </a:rPr>
              <a:t>: 780 nm; </a:t>
            </a:r>
            <a:r>
              <a:rPr lang="fr-FR" sz="1400" i="1" dirty="0" err="1">
                <a:latin typeface="+mj-lt"/>
                <a:cs typeface="Times New Roman" pitchFamily="18" charset="0"/>
              </a:rPr>
              <a:t>Em</a:t>
            </a:r>
            <a:r>
              <a:rPr lang="fr-FR" sz="1400" i="1" dirty="0">
                <a:latin typeface="+mj-lt"/>
                <a:cs typeface="Times New Roman" pitchFamily="18" charset="0"/>
              </a:rPr>
              <a:t>: &gt;820 </a:t>
            </a:r>
            <a:r>
              <a:rPr lang="fr-FR" sz="1400" i="1" dirty="0" smtClean="0">
                <a:latin typeface="+mj-lt"/>
                <a:cs typeface="Times New Roman" pitchFamily="18" charset="0"/>
              </a:rPr>
              <a:t>nm</a:t>
            </a:r>
            <a:endParaRPr lang="fr-FR" i="1" dirty="0">
              <a:latin typeface="+mj-lt"/>
              <a:cs typeface="Times New Roman" pitchFamily="18" charset="0"/>
            </a:endParaRPr>
          </a:p>
        </p:txBody>
      </p:sp>
      <p:sp>
        <p:nvSpPr>
          <p:cNvPr id="32" name="ZoneTexte 28"/>
          <p:cNvSpPr txBox="1">
            <a:spLocks noChangeArrowheads="1"/>
          </p:cNvSpPr>
          <p:nvPr/>
        </p:nvSpPr>
        <p:spPr bwMode="auto">
          <a:xfrm>
            <a:off x="0" y="4500570"/>
            <a:ext cx="26431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 dirty="0" err="1" smtClean="0">
                <a:latin typeface="+mj-lt"/>
                <a:cs typeface="Times New Roman" pitchFamily="18" charset="0"/>
              </a:rPr>
              <a:t>Ext</a:t>
            </a:r>
            <a:r>
              <a:rPr lang="fr-FR" sz="1400" i="1" dirty="0">
                <a:latin typeface="+mj-lt"/>
                <a:cs typeface="Times New Roman" pitchFamily="18" charset="0"/>
              </a:rPr>
              <a:t>: </a:t>
            </a:r>
            <a:r>
              <a:rPr lang="fr-FR" sz="1400" i="1" dirty="0" smtClean="0">
                <a:latin typeface="+mj-lt"/>
                <a:cs typeface="Times New Roman" pitchFamily="18" charset="0"/>
              </a:rPr>
              <a:t>488 </a:t>
            </a:r>
            <a:r>
              <a:rPr lang="fr-FR" sz="1400" i="1" dirty="0">
                <a:latin typeface="+mj-lt"/>
                <a:cs typeface="Times New Roman" pitchFamily="18" charset="0"/>
              </a:rPr>
              <a:t>nm; </a:t>
            </a:r>
            <a:r>
              <a:rPr lang="fr-FR" sz="1400" i="1" dirty="0" err="1">
                <a:latin typeface="+mj-lt"/>
                <a:cs typeface="Times New Roman" pitchFamily="18" charset="0"/>
              </a:rPr>
              <a:t>Em</a:t>
            </a:r>
            <a:r>
              <a:rPr lang="fr-FR" sz="1400" i="1" dirty="0">
                <a:latin typeface="+mj-lt"/>
                <a:cs typeface="Times New Roman" pitchFamily="18" charset="0"/>
              </a:rPr>
              <a:t>: 507-700 </a:t>
            </a:r>
            <a:r>
              <a:rPr lang="fr-FR" sz="1400" i="1" dirty="0" smtClean="0">
                <a:latin typeface="+mj-lt"/>
                <a:cs typeface="Times New Roman" pitchFamily="18" charset="0"/>
              </a:rPr>
              <a:t>nm</a:t>
            </a:r>
          </a:p>
          <a:p>
            <a:r>
              <a:rPr lang="fr-FR" sz="1400" i="1" dirty="0" err="1" smtClean="0">
                <a:latin typeface="+mj-lt"/>
                <a:cs typeface="Times New Roman" pitchFamily="18" charset="0"/>
              </a:rPr>
              <a:t>Ext</a:t>
            </a:r>
            <a:r>
              <a:rPr lang="fr-FR" sz="1400" i="1" dirty="0" smtClean="0">
                <a:latin typeface="+mj-lt"/>
                <a:cs typeface="Times New Roman" pitchFamily="18" charset="0"/>
              </a:rPr>
              <a:t>: 660 nm; </a:t>
            </a:r>
            <a:r>
              <a:rPr lang="fr-FR" sz="1400" i="1" dirty="0" err="1" smtClean="0">
                <a:latin typeface="+mj-lt"/>
                <a:cs typeface="Times New Roman" pitchFamily="18" charset="0"/>
              </a:rPr>
              <a:t>Em</a:t>
            </a:r>
            <a:r>
              <a:rPr lang="fr-FR" sz="1400" i="1" dirty="0" smtClean="0">
                <a:latin typeface="+mj-lt"/>
                <a:cs typeface="Times New Roman" pitchFamily="18" charset="0"/>
              </a:rPr>
              <a:t>: 700-900 nm</a:t>
            </a:r>
          </a:p>
          <a:p>
            <a:endParaRPr lang="fr-FR" i="1" dirty="0">
              <a:latin typeface="+mj-lt"/>
              <a:cs typeface="Times New Roman" pitchFamily="18" charset="0"/>
            </a:endParaRPr>
          </a:p>
        </p:txBody>
      </p:sp>
      <p:sp>
        <p:nvSpPr>
          <p:cNvPr id="33" name="ZoneTexte 27"/>
          <p:cNvSpPr txBox="1">
            <a:spLocks noChangeArrowheads="1"/>
          </p:cNvSpPr>
          <p:nvPr/>
        </p:nvSpPr>
        <p:spPr bwMode="auto">
          <a:xfrm>
            <a:off x="6858016" y="4857760"/>
            <a:ext cx="2285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fr-FR" sz="1400" i="1" dirty="0" smtClean="0">
                <a:latin typeface="+mj-lt"/>
                <a:cs typeface="Times New Roman" pitchFamily="18" charset="0"/>
              </a:rPr>
              <a:t>Ext: 630, 670, 745, 790 nm</a:t>
            </a:r>
          </a:p>
        </p:txBody>
      </p:sp>
      <p:pic>
        <p:nvPicPr>
          <p:cNvPr id="1026" name="Picture 2" descr="C:\Users\Franck Couillaud\Desktop\logo vivoptic.png"/>
          <p:cNvPicPr>
            <a:picLocks noChangeAspect="1" noChangeArrowheads="1"/>
          </p:cNvPicPr>
          <p:nvPr/>
        </p:nvPicPr>
        <p:blipFill>
          <a:blip r:embed="rId8"/>
          <a:srcRect b="15966"/>
          <a:stretch>
            <a:fillRect/>
          </a:stretch>
        </p:blipFill>
        <p:spPr bwMode="auto">
          <a:xfrm>
            <a:off x="225389" y="113676"/>
            <a:ext cx="1549454" cy="830060"/>
          </a:xfrm>
          <a:prstGeom prst="rect">
            <a:avLst/>
          </a:prstGeom>
          <a:noFill/>
        </p:spPr>
      </p:pic>
      <p:pic>
        <p:nvPicPr>
          <p:cNvPr id="1027" name="Picture 3" descr="C:\Users\Franck Couillaud\Desktop\Universite Bordeaux NB-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30630" y="242384"/>
            <a:ext cx="1643074" cy="658224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0" cstate="print"/>
          <a:srcRect l="33337" t="17859" r="34913" b="22609"/>
          <a:stretch>
            <a:fillRect/>
          </a:stretch>
        </p:blipFill>
        <p:spPr bwMode="auto">
          <a:xfrm>
            <a:off x="6572264" y="3214686"/>
            <a:ext cx="8572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5" descr="140311-s2j6_200ms_0007"/>
          <p:cNvPicPr>
            <a:picLocks noChangeAspect="1" noChangeArrowheads="1"/>
          </p:cNvPicPr>
          <p:nvPr/>
        </p:nvPicPr>
        <p:blipFill>
          <a:blip r:embed="rId11" cstate="print"/>
          <a:srcRect l="40022" r="17595"/>
          <a:stretch>
            <a:fillRect/>
          </a:stretch>
        </p:blipFill>
        <p:spPr bwMode="auto">
          <a:xfrm>
            <a:off x="5286380" y="5429264"/>
            <a:ext cx="656141" cy="1155693"/>
          </a:xfrm>
          <a:prstGeom prst="rect">
            <a:avLst/>
          </a:prstGeom>
          <a:noFill/>
        </p:spPr>
      </p:pic>
      <p:pic>
        <p:nvPicPr>
          <p:cNvPr id="40" name="Picture 8" descr="140311-prostates1234j6-dissection_400ms_0039"/>
          <p:cNvPicPr>
            <a:picLocks noChangeAspect="1" noChangeArrowheads="1"/>
          </p:cNvPicPr>
          <p:nvPr/>
        </p:nvPicPr>
        <p:blipFill>
          <a:blip r:embed="rId12"/>
          <a:srcRect l="35762" t="49062" r="40441" b="23331"/>
          <a:stretch>
            <a:fillRect/>
          </a:stretch>
        </p:blipFill>
        <p:spPr bwMode="auto">
          <a:xfrm>
            <a:off x="5973269" y="5434022"/>
            <a:ext cx="1313375" cy="1138250"/>
          </a:xfrm>
          <a:prstGeom prst="rect">
            <a:avLst/>
          </a:prstGeom>
          <a:noFill/>
        </p:spPr>
      </p:pic>
      <p:pic>
        <p:nvPicPr>
          <p:cNvPr id="24577" name="Picture 1" descr="C:\Franck\Dropbox\Public 2013\000 Depot temporaire 00000\140522\140522-s2.png"/>
          <p:cNvPicPr>
            <a:picLocks noChangeAspect="1" noChangeArrowheads="1"/>
          </p:cNvPicPr>
          <p:nvPr/>
        </p:nvPicPr>
        <p:blipFill>
          <a:blip r:embed="rId13" cstate="print"/>
          <a:srcRect l="24002" r="31998"/>
          <a:stretch>
            <a:fillRect/>
          </a:stretch>
        </p:blipFill>
        <p:spPr bwMode="auto">
          <a:xfrm>
            <a:off x="7715272" y="3571876"/>
            <a:ext cx="1193827" cy="1285884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7143768" y="1857364"/>
            <a:ext cx="708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</a:rPr>
              <a:t>fDOT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6786578" y="4500570"/>
            <a:ext cx="647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</a:rPr>
              <a:t>FMT</a:t>
            </a: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1" name="ZoneTexte 27"/>
          <p:cNvSpPr txBox="1">
            <a:spLocks noChangeArrowheads="1"/>
          </p:cNvSpPr>
          <p:nvPr/>
        </p:nvSpPr>
        <p:spPr bwMode="auto">
          <a:xfrm>
            <a:off x="6858016" y="5027672"/>
            <a:ext cx="2285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fr-FR" sz="1400" i="1" dirty="0" err="1" smtClean="0">
                <a:latin typeface="+mj-lt"/>
                <a:cs typeface="Times New Roman" pitchFamily="18" charset="0"/>
              </a:rPr>
              <a:t>Em</a:t>
            </a:r>
            <a:r>
              <a:rPr lang="fr-FR" sz="1400" i="1" dirty="0" smtClean="0">
                <a:latin typeface="+mj-lt"/>
                <a:cs typeface="Times New Roman" pitchFamily="18" charset="0"/>
              </a:rPr>
              <a:t>: 648-668, 690-740, 770-800, &gt; 805 nm</a:t>
            </a:r>
          </a:p>
        </p:txBody>
      </p:sp>
    </p:spTree>
    <p:extLst>
      <p:ext uri="{BB962C8B-B14F-4D97-AF65-F5344CB8AC3E}">
        <p14:creationId xmlns:p14="http://schemas.microsoft.com/office/powerpoint/2010/main" val="257161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2950056" y="2687822"/>
            <a:ext cx="312239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latin typeface="Calibri" pitchFamily="34" charset="0"/>
              </a:rPr>
              <a:t>1 </a:t>
            </a:r>
            <a:r>
              <a:rPr lang="fr-FR" sz="2000" dirty="0" smtClean="0">
                <a:latin typeface="Calibri" pitchFamily="34" charset="0"/>
              </a:rPr>
              <a:t>Concentrateur </a:t>
            </a:r>
            <a:r>
              <a:rPr lang="fr-FR" sz="2000" dirty="0" smtClean="0">
                <a:latin typeface="Calibri" pitchFamily="34" charset="0"/>
              </a:rPr>
              <a:t>d’O</a:t>
            </a:r>
            <a:r>
              <a:rPr lang="fr-FR" sz="2000" baseline="-25000" dirty="0" smtClean="0">
                <a:latin typeface="Calibri" pitchFamily="34" charset="0"/>
              </a:rPr>
              <a:t>2</a:t>
            </a:r>
          </a:p>
          <a:p>
            <a:pPr algn="ctr"/>
            <a:r>
              <a:rPr lang="fr-FR" sz="2000" dirty="0" smtClean="0">
                <a:latin typeface="Calibri" pitchFamily="34" charset="0"/>
              </a:rPr>
              <a:t>1 Lit chauffant</a:t>
            </a:r>
          </a:p>
          <a:p>
            <a:pPr algn="ctr"/>
            <a:r>
              <a:rPr lang="fr-FR" sz="2000" dirty="0" smtClean="0">
                <a:latin typeface="Calibri" pitchFamily="34" charset="0"/>
              </a:rPr>
              <a:t>1 </a:t>
            </a:r>
            <a:r>
              <a:rPr lang="fr-FR" sz="2000" dirty="0">
                <a:latin typeface="Calibri" pitchFamily="34" charset="0"/>
              </a:rPr>
              <a:t>Monitoring </a:t>
            </a:r>
            <a:r>
              <a:rPr lang="fr-FR" sz="2000" dirty="0" smtClean="0">
                <a:latin typeface="Calibri" pitchFamily="34" charset="0"/>
              </a:rPr>
              <a:t>ECG, T°, </a:t>
            </a:r>
          </a:p>
          <a:p>
            <a:pPr algn="ctr"/>
            <a:r>
              <a:rPr lang="fr-FR" sz="2000" dirty="0" smtClean="0">
                <a:latin typeface="Calibri" pitchFamily="34" charset="0"/>
              </a:rPr>
              <a:t>rythme respiratoire</a:t>
            </a:r>
          </a:p>
          <a:p>
            <a:pPr algn="ctr"/>
            <a:r>
              <a:rPr lang="fr-FR" sz="2000" dirty="0" smtClean="0">
                <a:latin typeface="Calibri" pitchFamily="34" charset="0"/>
              </a:rPr>
              <a:t>1 </a:t>
            </a:r>
            <a:r>
              <a:rPr lang="fr-FR" sz="2000" dirty="0" smtClean="0">
                <a:latin typeface="Calibri" pitchFamily="34" charset="0"/>
              </a:rPr>
              <a:t>stérilisateur d’instruments</a:t>
            </a:r>
            <a:endParaRPr lang="fr-FR" sz="2000" dirty="0" smtClean="0">
              <a:latin typeface="Calibri" pitchFamily="34" charset="0"/>
            </a:endParaRPr>
          </a:p>
          <a:p>
            <a:pPr algn="ctr"/>
            <a:r>
              <a:rPr lang="fr-FR" sz="2000" dirty="0" smtClean="0">
                <a:latin typeface="Calibri" pitchFamily="34" charset="0"/>
              </a:rPr>
              <a:t>1 cadre stéréotaxie</a:t>
            </a:r>
            <a:endParaRPr lang="fr-FR" sz="2000" dirty="0">
              <a:latin typeface="Calibri" pitchFamily="34" charset="0"/>
            </a:endParaRP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31750" t="21828" r="33325" b="52375"/>
          <a:stretch>
            <a:fillRect/>
          </a:stretch>
        </p:blipFill>
        <p:spPr bwMode="auto">
          <a:xfrm>
            <a:off x="6263680" y="3355068"/>
            <a:ext cx="2880320" cy="170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2" descr="C:\Franck\DOSSIERS EN COURS\PHOTO\2012-11-28 ICMCB\IMG_3270 - C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86" y="3859124"/>
            <a:ext cx="258877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9552" y="2586765"/>
            <a:ext cx="2541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Calibri" pitchFamily="34" charset="0"/>
              </a:rPr>
              <a:t>Une salle de chirurgie </a:t>
            </a:r>
          </a:p>
        </p:txBody>
      </p:sp>
      <p:pic>
        <p:nvPicPr>
          <p:cNvPr id="19" name="Picture 2" descr="C:\Users\Franck Couillaud\Desktop\logo vivoptic.png"/>
          <p:cNvPicPr>
            <a:picLocks noChangeAspect="1" noChangeArrowheads="1"/>
          </p:cNvPicPr>
          <p:nvPr/>
        </p:nvPicPr>
        <p:blipFill>
          <a:blip r:embed="rId4"/>
          <a:srcRect b="15966"/>
          <a:stretch>
            <a:fillRect/>
          </a:stretch>
        </p:blipFill>
        <p:spPr bwMode="auto">
          <a:xfrm>
            <a:off x="119686" y="116632"/>
            <a:ext cx="2000232" cy="107154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810188" y="278903"/>
            <a:ext cx="33757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Agrément </a:t>
            </a:r>
            <a:r>
              <a:rPr lang="fr-FR" dirty="0"/>
              <a:t>Animaux niveau 1</a:t>
            </a:r>
          </a:p>
          <a:p>
            <a:pPr algn="ctr"/>
            <a:r>
              <a:rPr lang="fr-FR" dirty="0" smtClean="0">
                <a:latin typeface="Calibri" pitchFamily="34" charset="0"/>
              </a:rPr>
              <a:t>3 box d’hébergement à la journée</a:t>
            </a:r>
          </a:p>
          <a:p>
            <a:pPr algn="ctr"/>
            <a:r>
              <a:rPr lang="fr-FR" dirty="0">
                <a:latin typeface="Calibri" pitchFamily="34" charset="0"/>
              </a:rPr>
              <a:t>6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P</a:t>
            </a:r>
            <a:r>
              <a:rPr lang="fr-FR" dirty="0" smtClean="0">
                <a:latin typeface="Calibri" pitchFamily="34" charset="0"/>
              </a:rPr>
              <a:t>ostes </a:t>
            </a:r>
            <a:r>
              <a:rPr lang="fr-FR" dirty="0">
                <a:latin typeface="Calibri" pitchFamily="34" charset="0"/>
              </a:rPr>
              <a:t>d’anesthésie</a:t>
            </a:r>
          </a:p>
          <a:p>
            <a:pPr algn="ctr"/>
            <a:endParaRPr lang="fr-FR" dirty="0">
              <a:latin typeface="Calibri" pitchFamily="34" charset="0"/>
            </a:endParaRPr>
          </a:p>
        </p:txBody>
      </p:sp>
      <p:pic>
        <p:nvPicPr>
          <p:cNvPr id="21506" name="Picture 4" descr="Figure1 copi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30676" r="21097" b="5360"/>
          <a:stretch>
            <a:fillRect/>
          </a:stretch>
        </p:blipFill>
        <p:spPr bwMode="auto">
          <a:xfrm>
            <a:off x="3779912" y="5178499"/>
            <a:ext cx="2787578" cy="163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056" y="209159"/>
            <a:ext cx="4000392" cy="105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ZoneTexte 23"/>
          <p:cNvSpPr txBox="1"/>
          <p:nvPr/>
        </p:nvSpPr>
        <p:spPr>
          <a:xfrm>
            <a:off x="5755010" y="1343376"/>
            <a:ext cx="33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Agrément A33-063-919</a:t>
            </a:r>
            <a:endParaRPr lang="fr-FR" sz="2400" dirty="0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9552" y="1847249"/>
            <a:ext cx="2916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Calibri" pitchFamily="34" charset="0"/>
              </a:rPr>
              <a:t>Une salle de </a:t>
            </a:r>
            <a:r>
              <a:rPr lang="fr-FR" sz="2000" b="1" dirty="0" smtClean="0">
                <a:latin typeface="Calibri" pitchFamily="34" charset="0"/>
              </a:rPr>
              <a:t>préparation </a:t>
            </a:r>
            <a:endParaRPr lang="fr-FR" sz="2000" b="1" dirty="0" smtClean="0">
              <a:latin typeface="Calibri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510059" y="1857018"/>
            <a:ext cx="16768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latin typeface="Calibri" pitchFamily="34" charset="0"/>
              </a:rPr>
              <a:t>1 Lit chauffant</a:t>
            </a: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t="25829" b="17346"/>
          <a:stretch>
            <a:fillRect/>
          </a:stretch>
        </p:blipFill>
        <p:spPr bwMode="auto">
          <a:xfrm>
            <a:off x="5802191" y="875885"/>
            <a:ext cx="2743150" cy="123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77" descr="MRIHIFU33"/>
          <p:cNvPicPr>
            <a:picLocks noChangeAspect="1" noChangeArrowheads="1"/>
          </p:cNvPicPr>
          <p:nvPr/>
        </p:nvPicPr>
        <p:blipFill>
          <a:blip r:embed="rId3"/>
          <a:srcRect l="47205" t="35448" r="47401" b="55585"/>
          <a:stretch>
            <a:fillRect/>
          </a:stretch>
        </p:blipFill>
        <p:spPr bwMode="auto">
          <a:xfrm>
            <a:off x="5802191" y="875885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C:\Franck\DOSSIERS EN COURS\PHOTO\DSC01105.JPG"/>
          <p:cNvPicPr>
            <a:picLocks noChangeAspect="1" noChangeArrowheads="1"/>
          </p:cNvPicPr>
          <p:nvPr/>
        </p:nvPicPr>
        <p:blipFill>
          <a:blip r:embed="rId4"/>
          <a:srcRect l="7018" t="14609" r="22807" b="15248"/>
          <a:stretch>
            <a:fillRect/>
          </a:stretch>
        </p:blipFill>
        <p:spPr bwMode="auto">
          <a:xfrm>
            <a:off x="3073810" y="621259"/>
            <a:ext cx="1253862" cy="187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471110" y="1770382"/>
            <a:ext cx="2602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>
                <a:latin typeface="Calibri" pitchFamily="34" charset="0"/>
              </a:rPr>
              <a:t>Electroporateur</a:t>
            </a:r>
            <a:r>
              <a:rPr lang="fr-FR" sz="2000" b="1" dirty="0">
                <a:latin typeface="Calibri" pitchFamily="34" charset="0"/>
              </a:rPr>
              <a:t> </a:t>
            </a:r>
            <a:r>
              <a:rPr lang="fr-FR" sz="2000" b="1" i="1" dirty="0">
                <a:latin typeface="Calibri" pitchFamily="34" charset="0"/>
              </a:rPr>
              <a:t>in </a:t>
            </a:r>
            <a:r>
              <a:rPr lang="fr-FR" sz="2000" b="1" i="1" dirty="0" smtClean="0">
                <a:latin typeface="Calibri" pitchFamily="34" charset="0"/>
              </a:rPr>
              <a:t>vivo</a:t>
            </a:r>
          </a:p>
          <a:p>
            <a:pPr algn="ctr"/>
            <a:r>
              <a:rPr lang="fr-FR" sz="2000" dirty="0" smtClean="0"/>
              <a:t>2000V </a:t>
            </a:r>
            <a:r>
              <a:rPr lang="fr-FR" sz="2000" dirty="0" smtClean="0"/>
              <a:t>– 5µs/50ms</a:t>
            </a:r>
            <a:endParaRPr lang="fr-FR" sz="2000" i="1" dirty="0" smtClean="0">
              <a:latin typeface="Calibri" pitchFamily="34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5357813" y="428625"/>
            <a:ext cx="3198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Calibri" pitchFamily="34" charset="0"/>
              </a:rPr>
              <a:t>TRIBOP </a:t>
            </a:r>
            <a:r>
              <a:rPr lang="fr-FR" sz="2000" b="1" dirty="0" smtClean="0">
                <a:latin typeface="Calibri" pitchFamily="34" charset="0"/>
              </a:rPr>
              <a:t>– Ultrasons focalisés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9466" name="Rectangle 5"/>
          <p:cNvSpPr>
            <a:spLocks noChangeArrowheads="1"/>
          </p:cNvSpPr>
          <p:nvPr/>
        </p:nvSpPr>
        <p:spPr bwMode="auto">
          <a:xfrm>
            <a:off x="4384295" y="2521602"/>
            <a:ext cx="29393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smtClean="0">
                <a:latin typeface="Calibri" pitchFamily="34" charset="0"/>
              </a:rPr>
              <a:t>+ Caméra </a:t>
            </a:r>
            <a:r>
              <a:rPr lang="fr-FR" sz="2000" b="1" dirty="0" smtClean="0">
                <a:latin typeface="Calibri" pitchFamily="34" charset="0"/>
              </a:rPr>
              <a:t>Infra rouge</a:t>
            </a:r>
            <a:endParaRPr lang="fr-FR" sz="2000" b="1" dirty="0">
              <a:latin typeface="Calibri" pitchFamily="34" charset="0"/>
            </a:endParaRPr>
          </a:p>
          <a:p>
            <a:pPr algn="ctr"/>
            <a:r>
              <a:rPr lang="fr-FR" sz="2000" b="1" dirty="0" smtClean="0">
                <a:latin typeface="Calibri" pitchFamily="34" charset="0"/>
              </a:rPr>
              <a:t>+ Thermomètres optiques</a:t>
            </a:r>
            <a:endParaRPr lang="fr-FR" sz="2000" dirty="0" smtClean="0">
              <a:latin typeface="Calibri" pitchFamily="34" charset="0"/>
            </a:endParaRPr>
          </a:p>
        </p:txBody>
      </p:sp>
      <p:pic>
        <p:nvPicPr>
          <p:cNvPr id="19" name="Picture 2" descr="C:\Users\Franck Couillaud\Desktop\logo vivoptic.png"/>
          <p:cNvPicPr>
            <a:picLocks noChangeAspect="1" noChangeArrowheads="1"/>
          </p:cNvPicPr>
          <p:nvPr/>
        </p:nvPicPr>
        <p:blipFill>
          <a:blip r:embed="rId5"/>
          <a:srcRect b="15966"/>
          <a:stretch>
            <a:fillRect/>
          </a:stretch>
        </p:blipFill>
        <p:spPr bwMode="auto">
          <a:xfrm>
            <a:off x="106230" y="119812"/>
            <a:ext cx="1741468" cy="932923"/>
          </a:xfrm>
          <a:prstGeom prst="rect">
            <a:avLst/>
          </a:prstGeom>
          <a:noFill/>
        </p:spPr>
      </p:pic>
      <p:pic>
        <p:nvPicPr>
          <p:cNvPr id="15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8" b="11473"/>
          <a:stretch>
            <a:fillRect/>
          </a:stretch>
        </p:blipFill>
        <p:spPr bwMode="auto">
          <a:xfrm>
            <a:off x="917792" y="4050341"/>
            <a:ext cx="2659405" cy="15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8372" r="28707" b="34884"/>
          <a:stretch/>
        </p:blipFill>
        <p:spPr>
          <a:xfrm>
            <a:off x="241172" y="5325458"/>
            <a:ext cx="1209495" cy="91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19821" y="3040590"/>
            <a:ext cx="43053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Calibri" pitchFamily="34" charset="0"/>
              </a:rPr>
              <a:t>Générateur </a:t>
            </a:r>
            <a:r>
              <a:rPr lang="fr-FR" sz="2000" b="1" dirty="0" smtClean="0">
                <a:latin typeface="Calibri" pitchFamily="34" charset="0"/>
              </a:rPr>
              <a:t>Radiofréquence </a:t>
            </a:r>
          </a:p>
          <a:p>
            <a:pPr algn="ctr"/>
            <a:r>
              <a:rPr lang="fr-FR" sz="2000" dirty="0" smtClean="0">
                <a:latin typeface="Calibri" pitchFamily="34" charset="0"/>
              </a:rPr>
              <a:t>Champs magnétique ajustable 5- 28 </a:t>
            </a:r>
            <a:r>
              <a:rPr lang="fr-FR" sz="2000" dirty="0" err="1" smtClean="0">
                <a:latin typeface="Calibri" pitchFamily="34" charset="0"/>
              </a:rPr>
              <a:t>mT</a:t>
            </a:r>
            <a:endParaRPr lang="fr-FR" sz="2000" dirty="0" smtClean="0">
              <a:latin typeface="Calibri" pitchFamily="34" charset="0"/>
            </a:endParaRPr>
          </a:p>
          <a:p>
            <a:pPr algn="ctr"/>
            <a:r>
              <a:rPr lang="fr-FR" sz="2000" dirty="0" smtClean="0">
                <a:latin typeface="Calibri" pitchFamily="34" charset="0"/>
              </a:rPr>
              <a:t>Fréquences </a:t>
            </a:r>
            <a:r>
              <a:rPr lang="fr-FR" altLang="fr-FR" sz="2000" dirty="0">
                <a:latin typeface="Calibri" pitchFamily="34" charset="0"/>
              </a:rPr>
              <a:t>146, 217, 345, 473 kHz</a:t>
            </a:r>
          </a:p>
          <a:p>
            <a:pPr algn="ctr"/>
            <a:endParaRPr lang="fr-FR" sz="2000" dirty="0" smtClean="0">
              <a:latin typeface="Calibri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/>
          <a:srcRect l="6023" t="24596" r="37044" b="19842"/>
          <a:stretch>
            <a:fillRect/>
          </a:stretch>
        </p:blipFill>
        <p:spPr bwMode="auto">
          <a:xfrm>
            <a:off x="4639117" y="3174608"/>
            <a:ext cx="1121649" cy="8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riangle isocèle 3"/>
          <p:cNvSpPr/>
          <p:nvPr/>
        </p:nvSpPr>
        <p:spPr>
          <a:xfrm>
            <a:off x="2008744" y="1770382"/>
            <a:ext cx="7171768" cy="5122518"/>
          </a:xfrm>
          <a:prstGeom prst="triangle">
            <a:avLst>
              <a:gd name="adj" fmla="val 9947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7" descr="S:\120-LETI\120.4-DTBS\120.4.5-Projets\Dtbs_Std_Lisa_BITUM\Communications\Photos films schémas\Photos\Prostamobile\P1030796_redux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6"/>
          <a:stretch>
            <a:fillRect/>
          </a:stretch>
        </p:blipFill>
        <p:spPr bwMode="auto">
          <a:xfrm>
            <a:off x="8047433" y="3883339"/>
            <a:ext cx="1069738" cy="150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28" y="4617581"/>
            <a:ext cx="1149677" cy="18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47490" y="5995328"/>
            <a:ext cx="2593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smtClean="0">
                <a:latin typeface="Comic Sans MS" panose="030F0702030302020204" pitchFamily="66" charset="0"/>
              </a:rPr>
              <a:t>Echographe </a:t>
            </a:r>
            <a:r>
              <a:rPr lang="fr-FR" dirty="0" err="1" smtClean="0">
                <a:latin typeface="Comic Sans MS" panose="030F0702030302020204" pitchFamily="66" charset="0"/>
              </a:rPr>
              <a:t>Aixplorer</a:t>
            </a:r>
            <a:r>
              <a:rPr lang="fr-FR" dirty="0" smtClean="0">
                <a:latin typeface="Comic Sans MS" panose="030F0702030302020204" pitchFamily="66" charset="0"/>
              </a:rPr>
              <a:t>,</a:t>
            </a:r>
          </a:p>
          <a:p>
            <a:pPr>
              <a:defRPr/>
            </a:pPr>
            <a:r>
              <a:rPr lang="fr-FR" dirty="0" err="1" smtClean="0">
                <a:latin typeface="Comic Sans MS" panose="030F0702030302020204" pitchFamily="66" charset="0"/>
              </a:rPr>
              <a:t>Supersonic</a:t>
            </a:r>
            <a:r>
              <a:rPr lang="fr-FR" dirty="0" smtClean="0">
                <a:latin typeface="Comic Sans MS" panose="030F0702030302020204" pitchFamily="66" charset="0"/>
              </a:rPr>
              <a:t> Imaging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77457" y="4264736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smtClean="0">
                <a:latin typeface="Comic Sans MS" panose="030F0702030302020204" pitchFamily="66" charset="0"/>
              </a:rPr>
              <a:t>2015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31366" y="2596323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smtClean="0">
                <a:latin typeface="Comic Sans MS" panose="030F0702030302020204" pitchFamily="66" charset="0"/>
              </a:rPr>
              <a:t>2016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89511" y="2925588"/>
            <a:ext cx="2188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dirty="0" smtClean="0">
                <a:latin typeface="Comic Sans MS" panose="030F0702030302020204" pitchFamily="66" charset="0"/>
              </a:rPr>
              <a:t>Tomographe </a:t>
            </a:r>
          </a:p>
          <a:p>
            <a:pPr algn="r">
              <a:defRPr/>
            </a:pPr>
            <a:r>
              <a:rPr lang="fr-FR" dirty="0" smtClean="0">
                <a:latin typeface="Comic Sans MS" panose="030F0702030302020204" pitchFamily="66" charset="0"/>
              </a:rPr>
              <a:t>fluorescence résolu en temps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1" name="Picture 2" descr="C:\Users\vivoptic\Desktop\CEA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61" y="5438357"/>
            <a:ext cx="113600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940685" y="6456993"/>
            <a:ext cx="2188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dirty="0" smtClean="0">
                <a:latin typeface="Comic Sans MS" panose="030F0702030302020204" pitchFamily="66" charset="0"/>
              </a:rPr>
              <a:t>Prostate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22530" name="Picture 2" descr="http://www.alphanov.com/template/images/alphanov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978" y="5967637"/>
            <a:ext cx="1309193" cy="36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7202341" y="3801803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Comic Sans MS" panose="030F0702030302020204" pitchFamily="66" charset="0"/>
              </a:rPr>
              <a:t>+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9412" y="1052735"/>
            <a:ext cx="2633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i="1" dirty="0" smtClean="0">
                <a:latin typeface="Calibri" pitchFamily="34" charset="0"/>
                <a:hlinkClick r:id="rId13"/>
              </a:rPr>
              <a:t>vivoptic@u-bordeaux.fr</a:t>
            </a:r>
            <a:endParaRPr lang="fr-FR" sz="2000" i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6353</TotalTime>
  <Words>220</Words>
  <Application>Microsoft Office PowerPoint</Application>
  <PresentationFormat>Affichage à l'écran (4:3)</PresentationFormat>
  <Paragraphs>62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Comic Sans MS</vt:lpstr>
      <vt:lpstr>DIN Next LT Pro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Franck COUILLAUD</dc:creator>
  <cp:lastModifiedBy>Franck COUILLAUD</cp:lastModifiedBy>
  <cp:revision>42</cp:revision>
  <dcterms:created xsi:type="dcterms:W3CDTF">2013-02-28T11:52:03Z</dcterms:created>
  <dcterms:modified xsi:type="dcterms:W3CDTF">2015-09-03T14:30:28Z</dcterms:modified>
</cp:coreProperties>
</file>