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32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3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4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5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6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37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38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39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0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1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42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3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4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  <p:sldMasterId id="2147483960" r:id="rId25"/>
    <p:sldMasterId id="2147483973" r:id="rId26"/>
    <p:sldMasterId id="2147483986" r:id="rId27"/>
    <p:sldMasterId id="2147483999" r:id="rId28"/>
    <p:sldMasterId id="2147484012" r:id="rId29"/>
    <p:sldMasterId id="2147484025" r:id="rId30"/>
    <p:sldMasterId id="2147484038" r:id="rId31"/>
    <p:sldMasterId id="2147484051" r:id="rId32"/>
    <p:sldMasterId id="2147484064" r:id="rId33"/>
    <p:sldMasterId id="2147484077" r:id="rId34"/>
    <p:sldMasterId id="2147484090" r:id="rId35"/>
    <p:sldMasterId id="2147484103" r:id="rId36"/>
    <p:sldMasterId id="2147484116" r:id="rId37"/>
    <p:sldMasterId id="2147484129" r:id="rId38"/>
    <p:sldMasterId id="2147484142" r:id="rId39"/>
    <p:sldMasterId id="2147484155" r:id="rId40"/>
    <p:sldMasterId id="2147484168" r:id="rId41"/>
    <p:sldMasterId id="2147484181" r:id="rId42"/>
    <p:sldMasterId id="2147484194" r:id="rId43"/>
    <p:sldMasterId id="2147484207" r:id="rId44"/>
    <p:sldMasterId id="2147484220" r:id="rId45"/>
  </p:sldMasterIdLst>
  <p:sldIdLst>
    <p:sldId id="256" r:id="rId46"/>
    <p:sldId id="257" r:id="rId47"/>
    <p:sldId id="258" r:id="rId48"/>
    <p:sldId id="259" r:id="rId49"/>
  </p:sldIdLst>
  <p:sldSz cx="10688638" cy="7562850"/>
  <p:notesSz cx="678973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402" y="930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32" name="Image 33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33" name="Image 3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2" name="Image 3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0" name="Image 36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71" name="Image 3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5" name="Image 4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06" name="Image 4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0" name="Image 43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41" name="Image 44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5" name="Image 47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76" name="Image 47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15" name="Image 51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16" name="Image 51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53" name="Image 55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54" name="Image 55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91" name="Image 59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92" name="Image 59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29" name="Image 62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630" name="Image 62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67" name="Image 66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668" name="Image 66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5" name="Image 7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06" name="Image 7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 6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3" name="Image 74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44" name="Image 74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1" name="Image 78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82" name="Image 78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19" name="Image 81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20" name="Image 81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57" name="Image 85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58" name="Image 85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95" name="Image 89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96" name="Image 89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33" name="Image 9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934" name="Image 93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71" name="Image 9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972" name="Image 97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10" name="Image 100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11" name="Image 101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49" name="Image 10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50" name="Image 104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88" name="Image 108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89" name="Image 108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Image 1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7" name="Image 10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27" name="Image 112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128" name="Image 112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5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6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4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2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5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6" name="Image 116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167" name="Image 116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5" name="Image 12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06" name="Image 12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4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2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0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3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44" name="Image 124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45" name="Image 124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83" name="Image 128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84" name="Image 12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1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22" name="Image 132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323" name="Image 132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61" name="Image 136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362" name="Image 136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00" name="Image 139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01" name="Image 140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9" name="Image 143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40" name="Image 143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78" name="Image 147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79" name="Image 147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5" name="Image 14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6" name="Image 14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15" name="Image 151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16" name="Image 151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9" name="Image 15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50" name="Image 154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83" name="Image 158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84" name="Image 15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19" name="Image 161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20" name="Image 161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53" name="Image 165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54" name="Image 165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87" name="Image 168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88" name="Image 168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9" name="Image 17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80" name="Image 17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3" name="Image 21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14" name="Image 21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48" name="Image 24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49" name="Image 2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84" name="Image 2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85" name="Image 28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24.w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2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2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2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2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2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2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6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image" Target="../media/image6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image" Target="../media/image6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image" Target="../media/image6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6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Relationship Id="rId14" Type="http://schemas.openxmlformats.org/officeDocument/2006/relationships/image" Target="../media/image6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image" Target="../media/image6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image" Target="../media/image6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Relationship Id="rId14" Type="http://schemas.openxmlformats.org/officeDocument/2006/relationships/image" Target="../media/image6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image" Target="../media/image6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Relationship Id="rId14" Type="http://schemas.openxmlformats.org/officeDocument/2006/relationships/image" Target="../media/image6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image" Target="../media/image2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slideLayout" Target="../slideLayouts/slideLayout492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Relationship Id="rId14" Type="http://schemas.openxmlformats.org/officeDocument/2006/relationships/image" Target="../media/image27.wmf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Relationship Id="rId14" Type="http://schemas.openxmlformats.org/officeDocument/2006/relationships/image" Target="../media/image28.wmf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06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Relationship Id="rId14" Type="http://schemas.openxmlformats.org/officeDocument/2006/relationships/image" Target="../media/image29.wmf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4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523.xml"/><Relationship Id="rId12" Type="http://schemas.openxmlformats.org/officeDocument/2006/relationships/slideLayout" Target="../slideLayouts/slideLayout528.xml"/><Relationship Id="rId2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22.xml"/><Relationship Id="rId11" Type="http://schemas.openxmlformats.org/officeDocument/2006/relationships/slideLayout" Target="../slideLayouts/slideLayout527.xml"/><Relationship Id="rId5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26.xml"/><Relationship Id="rId4" Type="http://schemas.openxmlformats.org/officeDocument/2006/relationships/slideLayout" Target="../slideLayouts/slideLayout520.xml"/><Relationship Id="rId9" Type="http://schemas.openxmlformats.org/officeDocument/2006/relationships/slideLayout" Target="../slideLayouts/slideLayout525.xml"/><Relationship Id="rId14" Type="http://schemas.openxmlformats.org/officeDocument/2006/relationships/image" Target="../media/image29.wmf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Relationship Id="rId14" Type="http://schemas.openxmlformats.org/officeDocument/2006/relationships/image" Target="../media/image29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8" Type="http://schemas.openxmlformats.org/officeDocument/2006/relationships/image" Target="../media/image14.wmf"/><Relationship Id="rId26" Type="http://schemas.openxmlformats.org/officeDocument/2006/relationships/image" Target="../media/image22.wmf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17.wmf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image" Target="../media/image13.wmf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12.wmf"/><Relationship Id="rId20" Type="http://schemas.openxmlformats.org/officeDocument/2006/relationships/image" Target="../media/image16.wmf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image" Target="../media/image20.png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1.wmf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0.png"/><Relationship Id="rId22" Type="http://schemas.openxmlformats.org/officeDocument/2006/relationships/image" Target="../media/image1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 4" descr="BANDO-horizontal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sp>
        <p:nvSpPr>
          <p:cNvPr id="335" name="PlaceHolder 1"/>
          <p:cNvSpPr>
            <a:spLocks noGrp="1"/>
          </p:cNvSpPr>
          <p:nvPr>
            <p:ph type="dt"/>
          </p:nvPr>
        </p:nvSpPr>
        <p:spPr>
          <a:xfrm>
            <a:off x="9148680" y="7197840"/>
            <a:ext cx="960480" cy="2318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ftr"/>
          </p:nvPr>
        </p:nvSpPr>
        <p:spPr>
          <a:xfrm>
            <a:off x="7151400" y="6983280"/>
            <a:ext cx="3384360" cy="2779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337" name="PlaceHolder 3"/>
          <p:cNvSpPr>
            <a:spLocks noGrp="1"/>
          </p:cNvSpPr>
          <p:nvPr>
            <p:ph type="sldNum"/>
          </p:nvPr>
        </p:nvSpPr>
        <p:spPr>
          <a:xfrm>
            <a:off x="9993240" y="7197840"/>
            <a:ext cx="542880" cy="2318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fld id="{1AC4D695-FCE0-472B-9D7B-7F85A400C797}" type="slidenum">
              <a:rPr lang="fr-FR" sz="2400"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 1" descr="ENTREE-PPT_15sept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 1" descr="ENTREE-PPT_15sept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 1" descr="ENTREE-PPT_15sept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Object 1"/>
          <p:cNvPicPr/>
          <p:nvPr/>
        </p:nvPicPr>
        <p:blipFill>
          <a:blip r:embed="rId14"/>
          <a:stretch/>
        </p:blipFill>
        <p:spPr>
          <a:xfrm>
            <a:off x="0" y="0"/>
            <a:ext cx="185760" cy="174600"/>
          </a:xfrm>
          <a:prstGeom prst="rect">
            <a:avLst/>
          </a:prstGeom>
          <a:ln>
            <a:noFill/>
          </a:ln>
        </p:spPr>
      </p:pic>
      <p:sp>
        <p:nvSpPr>
          <p:cNvPr id="478" name="CustomShape 1"/>
          <p:cNvSpPr/>
          <p:nvPr/>
        </p:nvSpPr>
        <p:spPr>
          <a:xfrm>
            <a:off x="0" y="1555920"/>
            <a:ext cx="10688760" cy="1622160"/>
          </a:xfrm>
          <a:prstGeom prst="rect">
            <a:avLst/>
          </a:prstGeom>
          <a:solidFill>
            <a:srgbClr val="44449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9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023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480" name="PlaceHolder 2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482" name="PlaceHolder 4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82185E11-5C40-415F-B00B-8A3392DC3925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20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AAC95F6B-B4A4-432C-9792-4F9C5BC62ECB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58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AE48A023-1918-4C41-9659-5D898AAEBCCB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9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84BC09E7-F62E-4CF8-9F57-F03B7023AD1D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634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C16548AE-0B1A-4B2D-BC4A-ED231B8CB506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672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F1A9A81E-E82C-40A6-B217-EFD57F688848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C69EBC0D-BA7E-4710-9E6A-78D50853B18F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  <p:pic>
        <p:nvPicPr>
          <p:cNvPr id="37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10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B2B176DB-8E02-4B65-914F-9B76EE44C529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48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7C125211-2547-4FAA-9BF0-0001DF6A502F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8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52B51BF5-78E6-4E5C-83D9-FC3FC17666BA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824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95600BB0-067C-45CF-A92A-15E2D5901451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61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862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354A9FD2-7E32-4100-8CE7-4E96B2F5D136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9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9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00" name="PlaceHolder 3"/>
          <p:cNvSpPr>
            <a:spLocks noGrp="1"/>
          </p:cNvSpPr>
          <p:nvPr>
            <p:ph type="sldNum"/>
          </p:nvPr>
        </p:nvSpPr>
        <p:spPr>
          <a:xfrm>
            <a:off x="7927920" y="6908760"/>
            <a:ext cx="2494080" cy="4017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DF6E245C-709E-4E9F-84AA-F603DF8D202D}" type="slidenum">
              <a:rPr lang="fr-FR" sz="900">
                <a:solidFill>
                  <a:srgbClr val="989898"/>
                </a:solidFill>
                <a:latin typeface="Times New Roman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Picture 45" descr="SANOFI_Logo_H_2011_Quadri copie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38" name="PlaceHolder 3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104400" tIns="52200" rIns="104400" bIns="5220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974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7ADD3C4D-4CE9-4328-B1A6-22E03EE5C0B0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975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976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77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1816F872-48F9-405D-A96D-1A73AD8B89DF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13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6A1DD44F-83D7-4000-9129-683DC1176B74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014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15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16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D17EAA56-FF4E-4113-A2CA-0363A4488967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52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EA46CA18-5058-4123-8E0C-BFA1048F9D90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053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54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55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AB2B299F-264C-4CDA-A5FB-6017CE335F7B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8" descr="Vibration_CMJN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3305160"/>
            <a:ext cx="6186600" cy="954000"/>
          </a:xfrm>
          <a:prstGeom prst="rect">
            <a:avLst/>
          </a:prstGeom>
          <a:ln>
            <a:noFill/>
          </a:ln>
        </p:spPr>
      </p:pic>
      <p:pic>
        <p:nvPicPr>
          <p:cNvPr id="73" name="Picture 7" descr="image001"/>
          <p:cNvPicPr/>
          <p:nvPr/>
        </p:nvPicPr>
        <p:blipFill>
          <a:blip r:embed="rId15"/>
          <a:stretch/>
        </p:blipFill>
        <p:spPr>
          <a:xfrm>
            <a:off x="5595840" y="3224160"/>
            <a:ext cx="5092920" cy="12700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91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69C3B9E1-0F00-4D0D-A3E3-D5506263E257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092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93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94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D7554B3E-E130-4ABC-8709-69974D46CD55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/>
    <p:bodyStyle/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30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E7EB1BE3-CC93-4CC7-B3ED-60C405FD4AEA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131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132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33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25BA58A0-00B6-45DC-A5A8-4C7DB4B9E945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/>
    <p:bodyStyle/>
    <p:otherStyle/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69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AB196148-6B12-45C3-B09A-321DAC8C2E3F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170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171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72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9BD9C3A3-0825-4DA3-8A4B-3BDBDBA4FDA4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/>
    <p:bodyStyle/>
    <p:otherStyle/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08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FB37F45B-58CC-4842-A0CF-0FDBA0D517B8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209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10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11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0EEA6545-1648-457C-BA5A-3F482BC27843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/>
    <p:bodyStyle/>
    <p:otherStyle/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47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71E86F24-75E5-4DE2-B2D5-72F0FE25F8E7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248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49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50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27FECFAC-AAB1-4297-B2A0-54CC0EC4E85A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/>
    <p:bodyStyle/>
    <p:otherStyle/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86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D5220CE6-70FC-4A48-8210-B7DE348E3BF8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287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88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89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391A6D59-B8C9-413B-85B2-C51DCA3FD537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xStyles>
    <p:titleStyle/>
    <p:bodyStyle/>
    <p:otherStyle/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325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ADA3B611-2131-4DD2-B8C1-C35D9C87CE62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326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327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328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7857FD16-D7C6-4BC3-9A92-028D0D5403FD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xStyles>
    <p:titleStyle/>
    <p:bodyStyle/>
    <p:otherStyle/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364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D115995B-591F-4953-83C1-721D36836467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365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366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367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32A693B2-65C0-41DB-8769-0C9DDA155F15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/>
    <p:bodyStyle/>
    <p:otherStyle/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403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45C9945B-9ED8-40BB-92DD-461095DB4CE9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  <p:sp>
        <p:nvSpPr>
          <p:cNvPr id="1404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405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406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9A68722E-9C11-4F56-8B4F-4EEFEAF9354A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</p:sldLayoutIdLst>
  <p:txStyles>
    <p:titleStyle/>
    <p:bodyStyle/>
    <p:otherStyle/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Picture 6" descr="http://www.arnaudgobet.fr/wp-content/uploads/2013/03/logo-Medicen.jpg"/>
          <p:cNvPicPr/>
          <p:nvPr/>
        </p:nvPicPr>
        <p:blipFill>
          <a:blip r:embed="rId14"/>
          <a:stretch/>
        </p:blipFill>
        <p:spPr>
          <a:xfrm>
            <a:off x="6665760" y="446040"/>
            <a:ext cx="3659400" cy="811440"/>
          </a:xfrm>
          <a:prstGeom prst="rect">
            <a:avLst/>
          </a:prstGeom>
          <a:ln>
            <a:noFill/>
          </a:ln>
        </p:spPr>
      </p:pic>
      <p:pic>
        <p:nvPicPr>
          <p:cNvPr id="1442" name="Picture 7" descr="C:\Users\LLR\Pictures\Loïc\Small Business France\Communication\SBF web.jpg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93760" y="287280"/>
            <a:ext cx="2189160" cy="1293840"/>
          </a:xfrm>
          <a:prstGeom prst="rect">
            <a:avLst/>
          </a:prstGeom>
          <a:ln>
            <a:noFill/>
          </a:ln>
        </p:spPr>
      </p:pic>
      <p:sp>
        <p:nvSpPr>
          <p:cNvPr id="1443" name="PlaceHolder 1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44" name="PlaceHolder 2"/>
          <p:cNvSpPr>
            <a:spLocks noGrp="1"/>
          </p:cNvSpPr>
          <p:nvPr>
            <p:ph type="ftr"/>
          </p:nvPr>
        </p:nvSpPr>
        <p:spPr>
          <a:xfrm>
            <a:off x="3652560" y="7010280"/>
            <a:ext cx="338292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45" name="PlaceHolder 3"/>
          <p:cNvSpPr>
            <a:spLocks noGrp="1"/>
          </p:cNvSpPr>
          <p:nvPr>
            <p:ph type="sldNum"/>
          </p:nvPr>
        </p:nvSpPr>
        <p:spPr>
          <a:xfrm>
            <a:off x="7659720" y="7010280"/>
            <a:ext cx="249552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fld id="{4AB2BAC1-0261-4984-AAF6-DDC89B9D05E8}" type="slidenum">
              <a:rPr lang="fr-FR">
                <a:solidFill>
                  <a:srgbClr val="FFFFFF"/>
                </a:solidFill>
                <a:latin typeface="Times New Roman"/>
                <a:ea typeface="Arial Unicode MS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89D14177-92B9-48DA-A4C0-70386E905AE2}" type="slidenum">
              <a:rPr lang="fr-FR" sz="16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  <p:pic>
        <p:nvPicPr>
          <p:cNvPr id="111" name="Picture 7" descr="LOGO_V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783738D1-33F1-45A7-8444-CF2476924283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PlaceHolder 1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81" name="PlaceHolder 2"/>
          <p:cNvSpPr>
            <a:spLocks noGrp="1"/>
          </p:cNvSpPr>
          <p:nvPr>
            <p:ph type="sldNum"/>
          </p:nvPr>
        </p:nvSpPr>
        <p:spPr>
          <a:xfrm>
            <a:off x="765972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fld id="{9DDFAC54-877C-4BCC-A7B1-56886E96C68A}" type="slidenum">
              <a:rPr lang="fr-FR">
                <a:solidFill>
                  <a:srgbClr val="FFFFFF"/>
                </a:solidFill>
                <a:latin typeface="Times New Roman"/>
                <a:ea typeface="Arial Unicode MS"/>
              </a:rPr>
              <a:t>‹N°›</a:t>
            </a:fld>
            <a:endParaRPr/>
          </a:p>
        </p:txBody>
      </p:sp>
      <p:sp>
        <p:nvSpPr>
          <p:cNvPr id="1482" name="PlaceHolder 3"/>
          <p:cNvSpPr>
            <a:spLocks noGrp="1"/>
          </p:cNvSpPr>
          <p:nvPr>
            <p:ph type="ftr"/>
          </p:nvPr>
        </p:nvSpPr>
        <p:spPr>
          <a:xfrm>
            <a:off x="3651120" y="7010280"/>
            <a:ext cx="338616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xStyles>
    <p:titleStyle/>
    <p:bodyStyle/>
    <p:otherStyle/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p:txStyles>
    <p:titleStyle/>
    <p:bodyStyle/>
    <p:otherStyle/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</p:sldLayoutIdLst>
  <p:txStyles>
    <p:titleStyle/>
    <p:bodyStyle/>
    <p:otherStyle/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000">
                <a:latin typeface="Century Gothic"/>
              </a:rPr>
              <a:t>Click to edit the title text format</a:t>
            </a:r>
            <a:endParaRPr/>
          </a:p>
        </p:txBody>
      </p:sp>
      <p:sp>
        <p:nvSpPr>
          <p:cNvPr id="15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Arial"/>
              <a:buChar char="•"/>
            </a:pPr>
            <a:r>
              <a:rPr lang="en-US" sz="3600">
                <a:latin typeface="Century Gothic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3200">
                <a:latin typeface="Century Gothic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700">
                <a:latin typeface="Century Gothic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300">
                <a:latin typeface="Century Gothic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300">
                <a:latin typeface="Century Gothic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300">
                <a:latin typeface="Century Gothic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300">
                <a:latin typeface="Century Gothic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xStyles>
    <p:titleStyle/>
    <p:bodyStyle/>
    <p:otherStyle/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/>
    <p:bodyStyle/>
    <p:otherStyle/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1" descr="ENTREE-PPT_15sept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 1" descr="COUV-PPT_ok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pic>
        <p:nvPicPr>
          <p:cNvPr id="251" name="Picture 2" descr="X:\Charte graphique\bandeau des financeurs\bandeau der des der\bandeau 20140225.JPG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83280" y="6445080"/>
            <a:ext cx="5235480" cy="9781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 1" descr="COUV-PPT_ok_GB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pic>
        <p:nvPicPr>
          <p:cNvPr id="287" name="Image 5" descr="LOG-etat.wmf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72040" y="6625440"/>
            <a:ext cx="389520" cy="502560"/>
          </a:xfrm>
          <a:prstGeom prst="rect">
            <a:avLst/>
          </a:prstGeom>
          <a:ln>
            <a:noFill/>
          </a:ln>
        </p:spPr>
      </p:pic>
      <p:pic>
        <p:nvPicPr>
          <p:cNvPr id="288" name="Image 6" descr="LOG_mairie paris.wmf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81520" y="6656400"/>
            <a:ext cx="752400" cy="86040"/>
          </a:xfrm>
          <a:prstGeom prst="rect">
            <a:avLst/>
          </a:prstGeom>
          <a:ln>
            <a:noFill/>
          </a:ln>
        </p:spPr>
      </p:pic>
      <p:pic>
        <p:nvPicPr>
          <p:cNvPr id="289" name="Image 7" descr="LOG_IDF.wmf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10040" y="6649920"/>
            <a:ext cx="579960" cy="96480"/>
          </a:xfrm>
          <a:prstGeom prst="rect">
            <a:avLst/>
          </a:prstGeom>
          <a:ln>
            <a:noFill/>
          </a:ln>
        </p:spPr>
      </p:pic>
      <p:pic>
        <p:nvPicPr>
          <p:cNvPr id="290" name="Image 8" descr="LOG_essone.wmf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05360" y="6559560"/>
            <a:ext cx="370440" cy="200880"/>
          </a:xfrm>
          <a:prstGeom prst="rect">
            <a:avLst/>
          </a:prstGeom>
          <a:ln>
            <a:noFill/>
          </a:ln>
        </p:spPr>
      </p:pic>
      <p:pic>
        <p:nvPicPr>
          <p:cNvPr id="291" name="Image 9" descr="LOG_st denis.png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92240" y="6602040"/>
            <a:ext cx="496440" cy="151560"/>
          </a:xfrm>
          <a:prstGeom prst="rect">
            <a:avLst/>
          </a:prstGeom>
          <a:ln>
            <a:noFill/>
          </a:ln>
        </p:spPr>
      </p:pic>
      <p:pic>
        <p:nvPicPr>
          <p:cNvPr id="292" name="Image 10" descr="LOG_val de marne.wmf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120240" y="6578280"/>
            <a:ext cx="393840" cy="181800"/>
          </a:xfrm>
          <a:prstGeom prst="rect">
            <a:avLst/>
          </a:prstGeom>
          <a:ln>
            <a:noFill/>
          </a:ln>
        </p:spPr>
      </p:pic>
      <p:pic>
        <p:nvPicPr>
          <p:cNvPr id="293" name="Image 11" descr="LOG_val doise.wmf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811080" y="6565680"/>
            <a:ext cx="344160" cy="194400"/>
          </a:xfrm>
          <a:prstGeom prst="rect">
            <a:avLst/>
          </a:prstGeom>
          <a:ln>
            <a:noFill/>
          </a:ln>
        </p:spPr>
      </p:pic>
      <p:pic>
        <p:nvPicPr>
          <p:cNvPr id="294" name="Image 12" descr="LOG_ANR.wmf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06720" y="6954480"/>
            <a:ext cx="326160" cy="141840"/>
          </a:xfrm>
          <a:prstGeom prst="rect">
            <a:avLst/>
          </a:prstGeom>
          <a:ln>
            <a:noFill/>
          </a:ln>
        </p:spPr>
      </p:pic>
      <p:pic>
        <p:nvPicPr>
          <p:cNvPr id="295" name="Image 13" descr="LOG_oseo.png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69480" y="6943680"/>
            <a:ext cx="467280" cy="181080"/>
          </a:xfrm>
          <a:prstGeom prst="rect">
            <a:avLst/>
          </a:prstGeom>
          <a:ln>
            <a:noFill/>
          </a:ln>
        </p:spPr>
      </p:pic>
      <p:pic>
        <p:nvPicPr>
          <p:cNvPr id="296" name="Image 14" descr="LOG-europe.png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166520" y="6882480"/>
            <a:ext cx="368640" cy="258120"/>
          </a:xfrm>
          <a:prstGeom prst="rect">
            <a:avLst/>
          </a:prstGeom>
          <a:ln>
            <a:noFill/>
          </a:ln>
        </p:spPr>
      </p:pic>
      <p:pic>
        <p:nvPicPr>
          <p:cNvPr id="297" name="Image 15" descr="LOG_yvelines.png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91200" y="6905520"/>
            <a:ext cx="617760" cy="231840"/>
          </a:xfrm>
          <a:prstGeom prst="rect">
            <a:avLst/>
          </a:prstGeom>
          <a:ln>
            <a:noFill/>
          </a:ln>
        </p:spPr>
      </p:pic>
      <p:pic>
        <p:nvPicPr>
          <p:cNvPr id="298" name="Image 16" descr="LOG_92.wmf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95160" y="6905520"/>
            <a:ext cx="305280" cy="19368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4970520" y="6296040"/>
            <a:ext cx="2220840" cy="21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fr-FR" sz="800">
                <a:latin typeface="Arial"/>
                <a:ea typeface="Geneva"/>
              </a:rPr>
              <a:t>Cluster and project funding partners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hyperlink" Target="http://www.gustaveroussy.fr/fr/node/2335" TargetMode="External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" Type="http://schemas.openxmlformats.org/officeDocument/2006/relationships/hyperlink" Target="mailto:corinne.laplace@gustaveroussy.fr" TargetMode="External"/><Relationship Id="rId16" Type="http://schemas.openxmlformats.org/officeDocument/2006/relationships/image" Target="../media/image44.jpe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505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0.png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10" Type="http://schemas.openxmlformats.org/officeDocument/2006/relationships/image" Target="../media/image38.jpeg"/><Relationship Id="rId19" Type="http://schemas.openxmlformats.org/officeDocument/2006/relationships/image" Target="../media/image47.png"/><Relationship Id="rId4" Type="http://schemas.openxmlformats.org/officeDocument/2006/relationships/hyperlink" Target="http://www.ir4m.u-psud.fr/" TargetMode="External"/><Relationship Id="rId9" Type="http://schemas.openxmlformats.org/officeDocument/2006/relationships/image" Target="../media/image37.tiff"/><Relationship Id="rId14" Type="http://schemas.openxmlformats.org/officeDocument/2006/relationships/image" Target="../media/image42.jpe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TextShape 1"/>
          <p:cNvSpPr txBox="1"/>
          <p:nvPr/>
        </p:nvSpPr>
        <p:spPr>
          <a:xfrm>
            <a:off x="977400" y="690480"/>
            <a:ext cx="9263160" cy="35424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 algn="ctr">
              <a:lnSpc>
                <a:spcPct val="100000"/>
              </a:lnSpc>
            </a:pPr>
            <a:r>
              <a:rPr lang="fr-FR" sz="2400" b="1" dirty="0">
                <a:solidFill>
                  <a:srgbClr val="FFFFFF"/>
                </a:solidFill>
                <a:latin typeface="DIN Next LT Pro Light"/>
              </a:rPr>
              <a:t>« SÉMINAIRE NATIONAL IMAGERIE OPTIQUE </a:t>
            </a:r>
            <a:r>
              <a:rPr lang="fr-FR" sz="2400" b="1" i="1" dirty="0">
                <a:solidFill>
                  <a:srgbClr val="FFFFFF"/>
                </a:solidFill>
                <a:latin typeface="DIN Next LT Pro Light"/>
              </a:rPr>
              <a:t>IN VIVO </a:t>
            </a:r>
            <a:r>
              <a:rPr lang="fr-FR" sz="2400" b="1" dirty="0">
                <a:solidFill>
                  <a:srgbClr val="FFFFFF"/>
                </a:solidFill>
                <a:latin typeface="DIN Next LT Pro Light"/>
              </a:rPr>
              <a:t>»
</a:t>
            </a:r>
            <a:r>
              <a:rPr lang="fr-FR" sz="1400" b="1" dirty="0">
                <a:solidFill>
                  <a:srgbClr val="FFFFFF"/>
                </a:solidFill>
                <a:latin typeface="DIN Next LT Pro Light"/>
              </a:rPr>
              <a:t>17 &amp; 18 SEPTEMBRE 2015 – AVIESAN (PARIS)
</a:t>
            </a:r>
            <a:r>
              <a:rPr lang="fr-FR" sz="2000" b="1" dirty="0">
                <a:solidFill>
                  <a:srgbClr val="FFFFFF"/>
                </a:solidFill>
                <a:latin typeface="DIN Next LT Pro Light"/>
              </a:rPr>
              <a:t>APPEL À MANIFESTATION D’INTÉRÊT
</a:t>
            </a:r>
            <a:r>
              <a:rPr lang="fr-FR" sz="2400" dirty="0">
                <a:solidFill>
                  <a:srgbClr val="FF0000"/>
                </a:solidFill>
                <a:latin typeface="DIN Next LT Pro Light"/>
              </a:rPr>
              <a:t>OFFRE DE SERVICES </a:t>
            </a:r>
            <a:r>
              <a:rPr lang="fr-FR" sz="2000" dirty="0">
                <a:solidFill>
                  <a:srgbClr val="FFFFFF"/>
                </a:solidFill>
                <a:latin typeface="DIN Next LT Pro Light"/>
              </a:rPr>
              <a:t>
</a:t>
            </a:r>
            <a:r>
              <a:rPr lang="fr-FR" sz="2400" dirty="0">
                <a:solidFill>
                  <a:srgbClr val="FFFFFF"/>
                </a:solidFill>
                <a:latin typeface="DIN Next LT Pro Light"/>
              </a:rPr>
              <a:t>
</a:t>
            </a:r>
            <a:r>
              <a:rPr lang="fr-FR" sz="2400" b="1" dirty="0">
                <a:solidFill>
                  <a:srgbClr val="FFFFFF"/>
                </a:solidFill>
                <a:latin typeface="DIN Next LT Pro Light"/>
              </a:rPr>
              <a:t>
</a:t>
            </a:r>
            <a:endParaRPr dirty="0"/>
          </a:p>
        </p:txBody>
      </p:sp>
      <p:sp>
        <p:nvSpPr>
          <p:cNvPr id="1690" name="TextShape 2"/>
          <p:cNvSpPr txBox="1"/>
          <p:nvPr/>
        </p:nvSpPr>
        <p:spPr>
          <a:xfrm>
            <a:off x="977760" y="4213473"/>
            <a:ext cx="8399520" cy="13681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fr-FR" sz="2400" b="1" i="1" dirty="0" smtClean="0">
                <a:solidFill>
                  <a:srgbClr val="FFFF00"/>
                </a:solidFill>
                <a:latin typeface="DIN Next LT Pro Light"/>
              </a:rPr>
              <a:t>PLATE-FORME IMAGERIE ET CYTOMÉTRIE (PFIC)</a:t>
            </a:r>
            <a:r>
              <a:rPr lang="fr-FR" sz="2400" i="1" dirty="0">
                <a:solidFill>
                  <a:srgbClr val="FFFFFF"/>
                </a:solidFill>
                <a:latin typeface="DIN Next LT Pro Light"/>
              </a:rPr>
              <a:t>
</a:t>
            </a:r>
            <a:r>
              <a:rPr lang="fr-FR" sz="1600" dirty="0" smtClean="0">
                <a:solidFill>
                  <a:srgbClr val="FFFF00"/>
                </a:solidFill>
                <a:latin typeface="DIN Next LT Pro Light"/>
              </a:rPr>
              <a:t>UMS </a:t>
            </a:r>
            <a:r>
              <a:rPr lang="fr-FR" sz="1600" dirty="0">
                <a:solidFill>
                  <a:srgbClr val="FFFF00"/>
                </a:solidFill>
                <a:latin typeface="DIN Next LT Pro Light"/>
              </a:rPr>
              <a:t>AMMICa : </a:t>
            </a:r>
            <a:r>
              <a:rPr lang="fr-FR" sz="1600" i="1" dirty="0">
                <a:solidFill>
                  <a:srgbClr val="FFFF00"/>
                </a:solidFill>
                <a:latin typeface="DIN Next LT Pro Light"/>
              </a:rPr>
              <a:t>Analyse Moléculaire, Modélisation </a:t>
            </a:r>
            <a:r>
              <a:rPr lang="fr-FR" sz="1600" i="1" dirty="0" smtClean="0">
                <a:solidFill>
                  <a:srgbClr val="FFFF00"/>
                </a:solidFill>
                <a:latin typeface="DIN Next LT Pro Light"/>
              </a:rPr>
              <a:t> et </a:t>
            </a:r>
            <a:r>
              <a:rPr lang="fr-FR" sz="1600" i="1" dirty="0">
                <a:solidFill>
                  <a:srgbClr val="FFFF00"/>
                </a:solidFill>
                <a:latin typeface="DIN Next LT Pro Light"/>
              </a:rPr>
              <a:t>Imagerie de la maladie  Cancéreuse     </a:t>
            </a:r>
            <a:r>
              <a:rPr lang="fr-FR" sz="1600" dirty="0">
                <a:solidFill>
                  <a:srgbClr val="FFFF00"/>
                </a:solidFill>
                <a:latin typeface="DIN Next LT Pro Light"/>
              </a:rPr>
              <a:t>(UMS 3655 CNRS / US 23 INSERM) </a:t>
            </a:r>
            <a:endParaRPr lang="fr-FR" sz="1600" dirty="0" smtClean="0">
              <a:solidFill>
                <a:srgbClr val="FFFF00"/>
              </a:solidFill>
              <a:latin typeface="DIN Next LT Pro Light"/>
            </a:endParaRP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FF00"/>
                </a:solidFill>
                <a:latin typeface="DIN Next LT Pro Light"/>
              </a:rPr>
              <a:t>GUSTAVE ROUSSY CANCER CAMPUS, VILLEJUIF</a:t>
            </a:r>
            <a:endParaRPr lang="fr-FR" b="1" dirty="0">
              <a:solidFill>
                <a:srgbClr val="FFFF00"/>
              </a:solidFill>
              <a:latin typeface="DIN Next LT Pro Light"/>
            </a:endParaRPr>
          </a:p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FFFF00"/>
                </a:solidFill>
                <a:latin typeface="DIN Next LT Pro Light"/>
              </a:rPr>
              <a:t>                    </a:t>
            </a:r>
            <a:endParaRPr lang="fr-FR" i="1" dirty="0">
              <a:solidFill>
                <a:srgbClr val="FFFF00"/>
              </a:solidFill>
              <a:latin typeface="DIN Next LT Pro Light"/>
            </a:endParaRPr>
          </a:p>
        </p:txBody>
      </p:sp>
      <p:pic>
        <p:nvPicPr>
          <p:cNvPr id="1691" name="Picture 5"/>
          <p:cNvPicPr/>
          <p:nvPr/>
        </p:nvPicPr>
        <p:blipFill>
          <a:blip r:embed="rId2"/>
          <a:stretch/>
        </p:blipFill>
        <p:spPr>
          <a:xfrm>
            <a:off x="8153280" y="2197080"/>
            <a:ext cx="2303640" cy="1735200"/>
          </a:xfrm>
          <a:prstGeom prst="rect">
            <a:avLst/>
          </a:prstGeom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" y="4854363"/>
            <a:ext cx="1260140" cy="79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 dirty="0">
                <a:solidFill>
                  <a:srgbClr val="FFFFFF"/>
                </a:solidFill>
                <a:latin typeface="DIN Next LT Pro Light"/>
                <a:ea typeface="Arial"/>
              </a:rPr>
              <a:t>1. </a:t>
            </a:r>
            <a:r>
              <a:rPr lang="fr-FR" sz="2300" dirty="0" smtClean="0">
                <a:solidFill>
                  <a:srgbClr val="FFFFFF"/>
                </a:solidFill>
                <a:latin typeface="DIN Next LT Pro Light"/>
                <a:ea typeface="Arial"/>
              </a:rPr>
              <a:t>DESCRIPTION  &amp;  EXPERTISE</a:t>
            </a:r>
            <a:endParaRPr dirty="0"/>
          </a:p>
        </p:txBody>
      </p:sp>
      <p:sp>
        <p:nvSpPr>
          <p:cNvPr id="1693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94" name="CustomShape 3"/>
          <p:cNvSpPr/>
          <p:nvPr/>
        </p:nvSpPr>
        <p:spPr>
          <a:xfrm>
            <a:off x="376200" y="1693800"/>
            <a:ext cx="10009080" cy="14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2" algn="just">
              <a:lnSpc>
                <a:spcPct val="100000"/>
              </a:lnSpc>
            </a:pPr>
            <a:r>
              <a:rPr lang="fr-FR" sz="2300" strike="noStrike" dirty="0">
                <a:solidFill>
                  <a:srgbClr val="2A22D9"/>
                </a:solidFill>
                <a:latin typeface="DIN Next LT Pro Light"/>
                <a:ea typeface="MS PGothic"/>
              </a:rPr>
              <a:t>	-</a:t>
            </a:r>
            <a:endParaRPr dirty="0"/>
          </a:p>
          <a:p>
            <a:pPr lvl="2" algn="just">
              <a:lnSpc>
                <a:spcPct val="100000"/>
              </a:lnSpc>
            </a:pPr>
            <a:r>
              <a:rPr lang="fr-FR" sz="2300" strike="noStrike" dirty="0">
                <a:solidFill>
                  <a:srgbClr val="2A22D9"/>
                </a:solidFill>
                <a:latin typeface="DIN Next LT Pro Light"/>
                <a:ea typeface="MS PGothic"/>
              </a:rPr>
              <a:t>	- </a:t>
            </a:r>
            <a:endParaRPr dirty="0"/>
          </a:p>
          <a:p>
            <a:pPr lvl="2" algn="just">
              <a:lnSpc>
                <a:spcPct val="100000"/>
              </a:lnSpc>
            </a:pPr>
            <a:endParaRPr dirty="0"/>
          </a:p>
        </p:txBody>
      </p:sp>
      <p:pic>
        <p:nvPicPr>
          <p:cNvPr id="1695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63799" y="1845618"/>
            <a:ext cx="9217024" cy="5256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vert="horz" wrap="square" lIns="180000" tIns="36000" rIns="216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287338" lvl="1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SzPct val="80000"/>
              <a:buFontTx/>
              <a:buBlip>
                <a:blip r:embed="rId3"/>
              </a:buBlip>
              <a:defRPr/>
            </a:pPr>
            <a:endParaRPr lang="en-US" sz="800" dirty="0" smtClean="0">
              <a:solidFill>
                <a:schemeClr val="accent1">
                  <a:lumMod val="25000"/>
                </a:schemeClr>
              </a:solidFill>
              <a:cs typeface="Arial" charset="0"/>
            </a:endParaRPr>
          </a:p>
          <a:p>
            <a:pPr marL="287338" lvl="1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1">
                    <a:lumMod val="25000"/>
                  </a:schemeClr>
                </a:solidFill>
                <a:cs typeface="Arial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cs typeface="Arial" charset="0"/>
              </a:rPr>
              <a:t>The PFIC is an 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cs typeface="Arial" charset="0"/>
              </a:rPr>
              <a:t>integrated 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cs typeface="Arial" charset="0"/>
              </a:rPr>
              <a:t>Imaging &amp; Cytometry platform 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cs typeface="Arial" charset="0"/>
              </a:rPr>
              <a:t>intended to support basic, translational and clinical research :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a typeface="ヒラギノ角ゴ Pro W3" pitchFamily="16" charset="-128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a typeface="ヒラギノ角ゴ Pro W3" pitchFamily="16" charset="-128"/>
              </a:rPr>
              <a:t>services and developments are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available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on site research teams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and also to academic teams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industry from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outside Gustave Roussy .</a:t>
            </a:r>
            <a:endParaRPr lang="fr-F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588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defRPr/>
            </a:pPr>
            <a:endParaRPr lang="en-US" sz="2000" dirty="0" smtClean="0">
              <a:solidFill>
                <a:schemeClr val="accent1">
                  <a:lumMod val="25000"/>
                </a:schemeClr>
              </a:solidFill>
              <a:cs typeface="Arial" charset="0"/>
            </a:endParaRPr>
          </a:p>
          <a:p>
            <a:pPr marL="287338" indent="-2857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PFIC 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strives to provide :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Expertise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intravital photon imaging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of : 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cancer cell,  </a:t>
            </a:r>
            <a:r>
              <a:rPr lang="en-GB" sz="2000" b="1" dirty="0" smtClean="0">
                <a:solidFill>
                  <a:srgbClr val="C00000"/>
                </a:solidFill>
              </a:rPr>
              <a:t>mouse model 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GB" sz="2000" b="1" dirty="0" smtClean="0">
                <a:solidFill>
                  <a:srgbClr val="0000CC"/>
                </a:solidFill>
              </a:rPr>
              <a:t>patient, </a:t>
            </a:r>
            <a:endParaRPr lang="fr-FR" sz="2000" b="1" dirty="0" smtClean="0">
              <a:solidFill>
                <a:srgbClr val="0000CC"/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A multidisciplinary approach for 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functional photon 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imaging and cytometry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at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molecular, cell and organ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level,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Expertise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in complex </a:t>
            </a:r>
            <a:r>
              <a:rPr lang="en-GB" sz="2000" b="1" dirty="0" err="1" smtClean="0">
                <a:solidFill>
                  <a:schemeClr val="tx2">
                    <a:lumMod val="50000"/>
                  </a:schemeClr>
                </a:solidFill>
              </a:rPr>
              <a:t>transmodalities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 imaging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and quantitative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cytometry,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A policy of sharing knowledge, and 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collaborating with local, national and international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research teams.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7338" indent="-285750" algn="just">
              <a:lnSpc>
                <a:spcPct val="114000"/>
              </a:lnSpc>
              <a:buClr>
                <a:schemeClr val="accent5">
                  <a:lumMod val="50000"/>
                </a:schemeClr>
              </a:buClr>
              <a:defRPr/>
            </a:pPr>
            <a:endParaRPr lang="en-US" dirty="0">
              <a:solidFill>
                <a:schemeClr val="accent1">
                  <a:lumMod val="2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 dirty="0">
                <a:solidFill>
                  <a:srgbClr val="FFFFFF"/>
                </a:solidFill>
                <a:latin typeface="DIN Next LT Pro Light"/>
                <a:ea typeface="Arial"/>
              </a:rPr>
              <a:t>2. </a:t>
            </a:r>
            <a:r>
              <a:rPr lang="fr-FR" sz="2300" dirty="0" smtClean="0">
                <a:solidFill>
                  <a:srgbClr val="FFFFFF"/>
                </a:solidFill>
                <a:latin typeface="DIN Next LT Pro Light"/>
                <a:ea typeface="Arial"/>
              </a:rPr>
              <a:t>SERVICES</a:t>
            </a:r>
            <a:endParaRPr dirty="0"/>
          </a:p>
        </p:txBody>
      </p:sp>
      <p:sp>
        <p:nvSpPr>
          <p:cNvPr id="1697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98" name="CustomShape 3"/>
          <p:cNvSpPr/>
          <p:nvPr/>
        </p:nvSpPr>
        <p:spPr>
          <a:xfrm>
            <a:off x="376200" y="1693800"/>
            <a:ext cx="10009080" cy="149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2" algn="just">
              <a:lnSpc>
                <a:spcPct val="100000"/>
              </a:lnSpc>
            </a:pPr>
            <a:r>
              <a:rPr lang="fr-FR" sz="2300" strike="noStrike" dirty="0">
                <a:solidFill>
                  <a:srgbClr val="2A22D9"/>
                </a:solidFill>
                <a:latin typeface="DIN Next LT Pro Light"/>
                <a:ea typeface="MS PGothic"/>
              </a:rPr>
              <a:t>	</a:t>
            </a:r>
            <a:endParaRPr dirty="0"/>
          </a:p>
        </p:txBody>
      </p:sp>
      <p:pic>
        <p:nvPicPr>
          <p:cNvPr id="1699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07815" y="1837209"/>
            <a:ext cx="9001000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600" b="1" dirty="0"/>
              <a:t> </a:t>
            </a:r>
            <a:endParaRPr lang="fr-FR" sz="8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40000"/>
              </a:lnSpc>
              <a:buBlip>
                <a:blip r:embed="rId3"/>
              </a:buBlip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Small animal whole body imaging (bioluminescence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fluorescence &amp; CT)</a:t>
            </a:r>
            <a:endParaRPr lang="fr-FR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lnSpc>
                <a:spcPct val="140000"/>
              </a:lnSpc>
              <a:buBlip>
                <a:blip r:embed="rId3"/>
              </a:buBlip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Confocal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Multiphoton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imaging,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FRAP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FRET,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Photoactivation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Spectral 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imaging 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in-</a:t>
            </a:r>
            <a:r>
              <a:rPr lang="en-US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cellulo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in-vivo, </a:t>
            </a:r>
            <a:endParaRPr lang="fr-FR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40000"/>
              </a:lnSpc>
              <a:buBlip>
                <a:blip r:embed="rId3"/>
              </a:buBlip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Long term live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imaging (cell and small animal) </a:t>
            </a:r>
            <a:endParaRPr lang="fr-F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40000"/>
              </a:lnSpc>
              <a:buFont typeface="Arial" pitchFamily="34" charset="0"/>
              <a:buChar char="•"/>
            </a:pPr>
            <a:endParaRPr lang="fr-FR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spcAft>
                <a:spcPts val="1200"/>
              </a:spcAft>
              <a:buBlip>
                <a:blip r:embed="rId3"/>
              </a:buBlip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High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resolution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in-vivo, ex-vivo imaging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(fluorescence and OCT) : Mice and Human,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spcAft>
                <a:spcPts val="12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Supplying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of optical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chambers and engraftment of optical chambers for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high-resolution and minimally invasive in-vivo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imaging in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ice model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Supplying of new experimental set up for in-vivo imaging (high resolution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imaging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and fluorescent staining strategies) : Animal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&amp;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Human,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Fluorescence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imaging using fibered optical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probes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: Animal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&amp;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Human,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Implementation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and management of clinical research protocols in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photonics : Full support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preclinical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R&amp;D to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clinical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 protocols in biophotonic ,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US" sz="1600" dirty="0" smtClean="0">
                <a:solidFill>
                  <a:srgbClr val="0070C0"/>
                </a:solidFill>
              </a:rPr>
              <a:t>Data </a:t>
            </a:r>
            <a:r>
              <a:rPr lang="en-US" sz="1600" dirty="0">
                <a:solidFill>
                  <a:srgbClr val="0070C0"/>
                </a:solidFill>
              </a:rPr>
              <a:t>treatment and quantification. </a:t>
            </a:r>
          </a:p>
          <a:p>
            <a:pPr marL="285750" lvl="0" indent="-285750">
              <a:spcAft>
                <a:spcPts val="1200"/>
              </a:spcAft>
              <a:buBlip>
                <a:blip r:embed="rId3"/>
              </a:buBlip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3. CONTACT 
</a:t>
            </a:r>
            <a:endParaRPr/>
          </a:p>
        </p:txBody>
      </p:sp>
      <p:sp>
        <p:nvSpPr>
          <p:cNvPr id="1701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02" name="CustomShape 3"/>
          <p:cNvSpPr/>
          <p:nvPr/>
        </p:nvSpPr>
        <p:spPr>
          <a:xfrm>
            <a:off x="519783" y="1981225"/>
            <a:ext cx="6624736" cy="20188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700088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 strike="noStrike" dirty="0" smtClean="0">
                <a:solidFill>
                  <a:srgbClr val="2A22D9"/>
                </a:solidFill>
                <a:latin typeface="DIN Next LT Pro Light"/>
                <a:ea typeface="MS PGothic"/>
              </a:rPr>
              <a:t>Contact : 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DIN Next LT Pro Light"/>
              </a:rPr>
              <a:t>Corinne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DIN Next LT Pro Light"/>
              </a:rPr>
              <a:t>Laplace-Builhé</a:t>
            </a:r>
            <a:endParaRPr lang="fr-FR" dirty="0">
              <a:solidFill>
                <a:schemeClr val="bg2">
                  <a:lumMod val="25000"/>
                </a:schemeClr>
              </a:solidFill>
              <a:latin typeface="DIN Next LT Pro Light"/>
            </a:endParaRPr>
          </a:p>
          <a:p>
            <a:pPr marL="700088" lvl="2" indent="-342900" algn="just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r-FR" strike="noStrike" dirty="0" smtClean="0">
                <a:solidFill>
                  <a:srgbClr val="2A22D9"/>
                </a:solidFill>
                <a:latin typeface="DIN Next LT Pro Light"/>
                <a:ea typeface="MS PGothic"/>
              </a:rPr>
              <a:t>Tel : </a:t>
            </a:r>
            <a:r>
              <a:rPr lang="fr-FR" strike="noStrike" dirty="0" smtClean="0">
                <a:solidFill>
                  <a:schemeClr val="bg2">
                    <a:lumMod val="25000"/>
                  </a:schemeClr>
                </a:solidFill>
                <a:latin typeface="DIN Next LT Pro Light"/>
                <a:ea typeface="MS PGothic"/>
              </a:rPr>
              <a:t>01 42 11 66 72</a:t>
            </a:r>
          </a:p>
          <a:p>
            <a:pPr marL="700088" lvl="2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rgbClr val="0000CC"/>
                </a:solidFill>
                <a:latin typeface="DIN Next LT Pro Light"/>
                <a:ea typeface="MS PGothic"/>
              </a:rPr>
              <a:t>E-mail </a:t>
            </a:r>
            <a:r>
              <a:rPr lang="fr-FR" dirty="0" smtClean="0">
                <a:solidFill>
                  <a:srgbClr val="0000CC"/>
                </a:solidFill>
                <a:latin typeface="DIN Next LT Pro Light"/>
                <a:ea typeface="MS PGothic"/>
              </a:rPr>
              <a:t>: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DIN Next LT Pro Light"/>
                <a:ea typeface="MS PGothic"/>
                <a:hlinkClick r:id="rId2"/>
              </a:rPr>
              <a:t>corinne.laplace@gustaveroussy.fr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DIN Next LT Pro Light"/>
              <a:ea typeface="MS PGothic"/>
            </a:endParaRPr>
          </a:p>
          <a:p>
            <a:pPr marL="700088" lvl="2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fr-FR" sz="800" dirty="0" smtClean="0">
              <a:solidFill>
                <a:schemeClr val="bg2">
                  <a:lumMod val="25000"/>
                </a:schemeClr>
              </a:solidFill>
              <a:latin typeface="DIN Next LT Pro Light"/>
              <a:ea typeface="MS PGothic"/>
            </a:endParaRPr>
          </a:p>
          <a:p>
            <a:pPr marL="700088" lvl="2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rgbClr val="0000CC"/>
                </a:solidFill>
                <a:latin typeface="DIN Next LT Pro Light"/>
                <a:ea typeface="MS PGothic"/>
              </a:rPr>
              <a:t>Web </a:t>
            </a:r>
            <a:r>
              <a:rPr lang="fr-FR" dirty="0">
                <a:solidFill>
                  <a:srgbClr val="0000CC"/>
                </a:solidFill>
                <a:latin typeface="DIN Next LT Pro Light"/>
                <a:ea typeface="MS PGothic"/>
              </a:rPr>
              <a:t>: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DIN Next LT Pro Light"/>
                <a:ea typeface="MS PGothic"/>
                <a:hlinkClick r:id="rId3"/>
              </a:rPr>
              <a:t>http://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DIN Next LT Pro Light"/>
                <a:ea typeface="MS PGothic"/>
                <a:hlinkClick r:id="rId3"/>
              </a:rPr>
              <a:t>www.gustaveroussy.fr/fr/node/2335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DIN Next LT Pro Light"/>
              <a:ea typeface="MS PGothic"/>
            </a:endParaRPr>
          </a:p>
          <a:p>
            <a:pPr marL="1271588" lvl="4">
              <a:spcAft>
                <a:spcPts val="600"/>
              </a:spcAft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DIN Next LT Pro Light"/>
                <a:ea typeface="MS PGothic"/>
              </a:rPr>
              <a:t>   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DIN Next LT Pro Light"/>
                <a:ea typeface="MS PGothic"/>
                <a:hlinkClick r:id="rId4"/>
              </a:rPr>
              <a:t>http://www.ir4m.u-psud.fr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DIN Next LT Pro Light"/>
                <a:ea typeface="MS PGothic"/>
                <a:hlinkClick r:id="rId4"/>
              </a:rPr>
              <a:t>/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DIN Next LT Pro Light"/>
              <a:ea typeface="MS PGothic"/>
            </a:endParaRPr>
          </a:p>
          <a:p>
            <a:pPr marL="1271588" lvl="4">
              <a:spcAft>
                <a:spcPts val="600"/>
              </a:spcAft>
            </a:pPr>
            <a:endParaRPr lang="fr-FR" sz="2000" dirty="0" smtClean="0">
              <a:solidFill>
                <a:schemeClr val="bg2">
                  <a:lumMod val="25000"/>
                </a:schemeClr>
              </a:solidFill>
              <a:latin typeface="DIN Next LT Pro Light"/>
              <a:ea typeface="MS PGothic"/>
            </a:endParaRPr>
          </a:p>
          <a:p>
            <a:pPr marL="714375" lvl="2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endParaRPr lang="fr-FR" sz="2000" strike="noStrike" dirty="0" smtClean="0">
              <a:solidFill>
                <a:schemeClr val="bg2">
                  <a:lumMod val="25000"/>
                </a:schemeClr>
              </a:solidFill>
              <a:latin typeface="DIN Next LT Pro Light"/>
              <a:ea typeface="MS PGothic"/>
            </a:endParaRPr>
          </a:p>
          <a:p>
            <a:pPr marL="449263" lvl="2" indent="-77788" algn="just">
              <a:lnSpc>
                <a:spcPct val="100000"/>
              </a:lnSpc>
              <a:spcAft>
                <a:spcPts val="600"/>
              </a:spcAft>
            </a:pPr>
            <a:endParaRPr lang="fr-FR" sz="2000" strike="noStrike" dirty="0" smtClean="0">
              <a:solidFill>
                <a:schemeClr val="bg2">
                  <a:lumMod val="25000"/>
                </a:schemeClr>
              </a:solidFill>
              <a:latin typeface="DIN Next LT Pro Light"/>
              <a:ea typeface="MS PGothic"/>
            </a:endParaRPr>
          </a:p>
          <a:p>
            <a:pPr lvl="2" algn="just">
              <a:lnSpc>
                <a:spcPct val="100000"/>
              </a:lnSpc>
            </a:pPr>
            <a:endParaRPr lang="fr-FR" sz="2000" dirty="0">
              <a:solidFill>
                <a:srgbClr val="2A22D9"/>
              </a:solidFill>
              <a:latin typeface="DIN Next LT Pro Light"/>
            </a:endParaRPr>
          </a:p>
          <a:p>
            <a:pPr lvl="2" algn="just">
              <a:lnSpc>
                <a:spcPct val="100000"/>
              </a:lnSpc>
            </a:pPr>
            <a:endParaRPr sz="2000" dirty="0"/>
          </a:p>
        </p:txBody>
      </p:sp>
      <p:pic>
        <p:nvPicPr>
          <p:cNvPr id="1703" name="Picture 5"/>
          <p:cNvPicPr/>
          <p:nvPr/>
        </p:nvPicPr>
        <p:blipFill>
          <a:blip r:embed="rId5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017" y="1693800"/>
            <a:ext cx="3029794" cy="196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16T_2014-05-27_0008_shadowremoved_mos167x218_fullMosaic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646" y="3775635"/>
            <a:ext cx="1944688" cy="197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32" descr="C:\Documents and Settings\c_laplace\Bureau\manips chambre dorsale\Dorsal chamber\Dorsal chamber-Dextran_FITC155-Dendra2-2310-2014\20141023 S5 J9-Dendra.-Dextran FITC-lif_zoomSnapshot1.t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167" y="4602996"/>
            <a:ext cx="2035042" cy="176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Documents and Settings\c_laplace\Bureau\film -Images -pr corinne-1Mars 2015\Dorsal chamber\Pour talk Corinne\S4 zoom02b.t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127" y="4213473"/>
            <a:ext cx="1555780" cy="1435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SCF502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967" y="5401027"/>
            <a:ext cx="1941513" cy="145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SCF502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15"/>
          <a:stretch>
            <a:fillRect/>
          </a:stretch>
        </p:blipFill>
        <p:spPr bwMode="auto">
          <a:xfrm>
            <a:off x="519783" y="4213473"/>
            <a:ext cx="1682529" cy="169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870" y="5860541"/>
            <a:ext cx="1939515" cy="1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" descr="C:\Documents and Settings\c_laplace\Mes Documents\Mes images\Pour PFIC\Pour affiche PFIC-02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817" y="5220612"/>
            <a:ext cx="1939200" cy="1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99" y="5910305"/>
            <a:ext cx="1978360" cy="91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01" y="1992642"/>
            <a:ext cx="876208" cy="5557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7189960"/>
            <a:ext cx="2832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La PFIC est soutenue par : Fondation  </a:t>
            </a:r>
            <a:endParaRPr lang="fr-FR" sz="12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96" y="7175620"/>
            <a:ext cx="502730" cy="341584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17"/>
          <a:srcRect l="17058" t="33257" r="17969" b="18634"/>
          <a:stretch>
            <a:fillRect/>
          </a:stretch>
        </p:blipFill>
        <p:spPr bwMode="auto">
          <a:xfrm>
            <a:off x="2699791" y="7132893"/>
            <a:ext cx="681831" cy="4270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6" name="Picture 2" descr="http://www.canceropole-idf.fr/wp-content/themes/canceropole/assets/img/logo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38" y="7190176"/>
            <a:ext cx="860058" cy="3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79" y="7190175"/>
            <a:ext cx="353365" cy="35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Bpifrance | Servir l'avenir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33"/>
          <a:stretch/>
        </p:blipFill>
        <p:spPr bwMode="auto">
          <a:xfrm>
            <a:off x="5480826" y="7284400"/>
            <a:ext cx="1015621" cy="2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égion Île-de-France - Demain s'invente ici - Accueil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2" b="40984"/>
          <a:stretch/>
        </p:blipFill>
        <p:spPr bwMode="auto">
          <a:xfrm>
            <a:off x="6497545" y="7297231"/>
            <a:ext cx="1052400" cy="1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ssociation pour la Recherche sur le Cancer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35" y="7228575"/>
            <a:ext cx="777890" cy="2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74" y="2150128"/>
            <a:ext cx="670449" cy="398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11677</TotalTime>
  <Words>157</Words>
  <Application>Microsoft Office PowerPoint</Application>
  <PresentationFormat>Personnalisé</PresentationFormat>
  <Paragraphs>39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45</vt:i4>
      </vt:variant>
      <vt:variant>
        <vt:lpstr>Titres des diapositives</vt:lpstr>
      </vt:variant>
      <vt:variant>
        <vt:i4>4</vt:i4>
      </vt:variant>
    </vt:vector>
  </HeadingPairs>
  <TitlesOfParts>
    <vt:vector size="49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Domaines d’Actions Stratégiques 2014 - 2018</dc:title>
  <dc:creator>Jean Roch MEUNIER</dc:creator>
  <cp:lastModifiedBy>Corinne LAPLACE-BUILHE</cp:lastModifiedBy>
  <cp:revision>222</cp:revision>
  <cp:lastPrinted>2014-02-10T11:54:12Z</cp:lastPrinted>
  <dcterms:created xsi:type="dcterms:W3CDTF">2013-12-08T14:35:44Z</dcterms:created>
  <dcterms:modified xsi:type="dcterms:W3CDTF">2015-09-22T14:29:47Z</dcterms:modified>
  <dc:language>en-US</dc:language>
</cp:coreProperties>
</file>