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5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  <p:sldMasterId id="2147484129" r:id="rId38"/>
    <p:sldMasterId id="2147484142" r:id="rId39"/>
    <p:sldMasterId id="2147484155" r:id="rId40"/>
    <p:sldMasterId id="2147484168" r:id="rId41"/>
    <p:sldMasterId id="2147484181" r:id="rId42"/>
    <p:sldMasterId id="2147484194" r:id="rId43"/>
    <p:sldMasterId id="2147484207" r:id="rId44"/>
    <p:sldMasterId id="2147484220" r:id="rId45"/>
  </p:sldMasterIdLst>
  <p:sldIdLst>
    <p:sldId id="256" r:id="rId46"/>
    <p:sldId id="257" r:id="rId47"/>
    <p:sldId id="260" r:id="rId48"/>
    <p:sldId id="258" r:id="rId49"/>
    <p:sldId id="259" r:id="rId50"/>
  </p:sldIdLst>
  <p:sldSz cx="10688638" cy="7562850"/>
  <p:notesSz cx="678973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064" y="-1392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5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" Target="slides/slide1.xml"/><Relationship Id="rId47" Type="http://schemas.openxmlformats.org/officeDocument/2006/relationships/slide" Target="slides/slide2.xml"/><Relationship Id="rId48" Type="http://schemas.openxmlformats.org/officeDocument/2006/relationships/slide" Target="slides/slide3.xml"/><Relationship Id="rId4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217427525783187"/>
                  <c:y val="0.0275416161963108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500" dirty="0" err="1"/>
                      <a:t>Enseignement</a:t>
                    </a:r>
                    <a:r>
                      <a:rPr lang="en-US" sz="1600" dirty="0" err="1"/>
                      <a:t>
3%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50710430799785"/>
                  <c:y val="0.2568528231229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65257983935347"/>
                  <c:y val="-0.2038840263413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924470583348653"/>
                  <c:y val="0.03438304074458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8244377387865"/>
                  <c:y val="0.08139646218636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'bilan 2014'!$C$6:$C$10</c:f>
              <c:strCache>
                <c:ptCount val="5"/>
                <c:pt idx="0">
                  <c:v>Enseignement</c:v>
                </c:pt>
                <c:pt idx="1">
                  <c:v>Maintenance</c:v>
                </c:pt>
                <c:pt idx="2">
                  <c:v>EPST</c:v>
                </c:pt>
                <c:pt idx="3">
                  <c:v>Projets internes </c:v>
                </c:pt>
                <c:pt idx="4">
                  <c:v>Industriels</c:v>
                </c:pt>
              </c:strCache>
            </c:strRef>
          </c:cat>
          <c:val>
            <c:numRef>
              <c:f>'bilan 2014'!$E$6:$E$10</c:f>
              <c:numCache>
                <c:formatCode>0.00</c:formatCode>
                <c:ptCount val="5"/>
                <c:pt idx="0">
                  <c:v>4.099960952752833</c:v>
                </c:pt>
                <c:pt idx="1">
                  <c:v>29.28543537680589</c:v>
                </c:pt>
                <c:pt idx="2">
                  <c:v>49.59000390472476</c:v>
                </c:pt>
                <c:pt idx="3">
                  <c:v>17.02459976571653</c:v>
                </c:pt>
                <c:pt idx="4">
                  <c:v>18.73999999999999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1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1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32" name="Image 3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3" name="Image 3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" name="Image 3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3" name="Image 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0" name="Image 3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371" name="Image 3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05" name="Image 4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06" name="Image 4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0" name="Image 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41" name="Image 44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5" name="Image 47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476" name="Image 47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15" name="Image 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16" name="Image 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53" name="Image 5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54" name="Image 5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91" name="Image 59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592" name="Image 59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29" name="Image 62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30" name="Image 62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667" name="Image 6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668" name="Image 66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5" name="Image 7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06" name="Image 7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Image 6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1" name="Image 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3" name="Image 74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44" name="Image 7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1" name="Image 78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782" name="Image 78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9" name="Image 8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20" name="Image 8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7" name="Image 85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58" name="Image 85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95" name="Image 89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896" name="Image 89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33" name="Image 93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34" name="Image 93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71" name="Image 97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972" name="Image 97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7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10" name="Image 100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11" name="Image 101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49" name="Image 10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50" name="Image 10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8" name="Image 10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89" name="Image 108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Image 1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07" name="Image 10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27" name="Image 112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28" name="Image 112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5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6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2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65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6" name="Image 116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167" name="Image 116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05" name="Image 120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06" name="Image 120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4" name="Image 124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45" name="Image 12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83" name="Image 12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284" name="Image 1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8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22" name="Image 132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23" name="Image 132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0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9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7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0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61" name="Image 136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362" name="Image 1361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9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0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8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5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6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00" name="Image 139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01" name="Image 1400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9" name="Image 143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40" name="Image 143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8" name="Image 147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79" name="Image 14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4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5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3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0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1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5" name="Image 14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46" name="Image 14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4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15" name="Image 151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16" name="Image 1515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2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9" name="Image 15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50" name="Image 154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5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6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7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83" name="Image 158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584" name="Image 15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8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19" name="Image 161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20" name="Image 161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53" name="Image 165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54" name="Image 165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6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6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7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1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4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5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3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6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687" name="Image 1686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688" name="Image 168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9" name="Image 17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180" name="Image 179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3" name="Image 212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14" name="Image 21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48" name="Image 247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49" name="Image 248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4" name="PlaceHolder 4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534240" y="40608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463360" y="176976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46336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534240" y="40608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84" name="Image 283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  <p:pic>
        <p:nvPicPr>
          <p:cNvPr id="285" name="Image 284"/>
          <p:cNvPicPr/>
          <p:nvPr/>
        </p:nvPicPr>
        <p:blipFill>
          <a:blip r:embed="rId2"/>
          <a:stretch/>
        </p:blipFill>
        <p:spPr>
          <a:xfrm>
            <a:off x="2595240" y="1769760"/>
            <a:ext cx="5497200" cy="43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56.xml"/><Relationship Id="rId13" Type="http://schemas.openxmlformats.org/officeDocument/2006/relationships/theme" Target="../theme/theme13.xml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8.xml"/><Relationship Id="rId13" Type="http://schemas.openxmlformats.org/officeDocument/2006/relationships/theme" Target="../theme/theme14.xml"/><Relationship Id="rId14" Type="http://schemas.openxmlformats.org/officeDocument/2006/relationships/image" Target="../media/image24.wmf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0.xml"/><Relationship Id="rId13" Type="http://schemas.openxmlformats.org/officeDocument/2006/relationships/theme" Target="../theme/theme15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2.xml"/><Relationship Id="rId13" Type="http://schemas.openxmlformats.org/officeDocument/2006/relationships/theme" Target="../theme/theme16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4.xml"/><Relationship Id="rId13" Type="http://schemas.openxmlformats.org/officeDocument/2006/relationships/theme" Target="../theme/theme17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16.xml"/><Relationship Id="rId13" Type="http://schemas.openxmlformats.org/officeDocument/2006/relationships/theme" Target="../theme/theme18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28.xml"/><Relationship Id="rId13" Type="http://schemas.openxmlformats.org/officeDocument/2006/relationships/theme" Target="../theme/theme19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3.xml"/><Relationship Id="rId8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0.xml"/><Relationship Id="rId13" Type="http://schemas.openxmlformats.org/officeDocument/2006/relationships/theme" Target="../theme/theme20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5.xml"/><Relationship Id="rId8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8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2.xml"/><Relationship Id="rId13" Type="http://schemas.openxmlformats.org/officeDocument/2006/relationships/theme" Target="../theme/theme21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4.xml"/><Relationship Id="rId13" Type="http://schemas.openxmlformats.org/officeDocument/2006/relationships/theme" Target="../theme/theme22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59.xml"/><Relationship Id="rId8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76.xml"/><Relationship Id="rId13" Type="http://schemas.openxmlformats.org/officeDocument/2006/relationships/theme" Target="../theme/theme23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88.xml"/><Relationship Id="rId13" Type="http://schemas.openxmlformats.org/officeDocument/2006/relationships/theme" Target="../theme/theme24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9.xml"/><Relationship Id="rId12" Type="http://schemas.openxmlformats.org/officeDocument/2006/relationships/slideLayout" Target="../slideLayouts/slideLayout300.xml"/><Relationship Id="rId13" Type="http://schemas.openxmlformats.org/officeDocument/2006/relationships/theme" Target="../theme/theme25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8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2.xml"/><Relationship Id="rId13" Type="http://schemas.openxmlformats.org/officeDocument/2006/relationships/theme" Target="../theme/theme26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06.xml"/><Relationship Id="rId7" Type="http://schemas.openxmlformats.org/officeDocument/2006/relationships/slideLayout" Target="../slideLayouts/slideLayout307.xml"/><Relationship Id="rId8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0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theme" Target="../theme/theme27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5.xml"/><Relationship Id="rId12" Type="http://schemas.openxmlformats.org/officeDocument/2006/relationships/slideLayout" Target="../slideLayouts/slideLayout336.xml"/><Relationship Id="rId13" Type="http://schemas.openxmlformats.org/officeDocument/2006/relationships/theme" Target="../theme/theme28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7.xml"/><Relationship Id="rId4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48.xml"/><Relationship Id="rId13" Type="http://schemas.openxmlformats.org/officeDocument/2006/relationships/theme" Target="../theme/theme29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4.jpeg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0.xml"/><Relationship Id="rId13" Type="http://schemas.openxmlformats.org/officeDocument/2006/relationships/theme" Target="../theme/theme30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58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2.xml"/><Relationship Id="rId13" Type="http://schemas.openxmlformats.org/officeDocument/2006/relationships/theme" Target="../theme/theme31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62.xml"/><Relationship Id="rId3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67.xml"/><Relationship Id="rId8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4.xml"/><Relationship Id="rId13" Type="http://schemas.openxmlformats.org/officeDocument/2006/relationships/theme" Target="../theme/theme32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79.xml"/><Relationship Id="rId8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5.xml"/><Relationship Id="rId12" Type="http://schemas.openxmlformats.org/officeDocument/2006/relationships/slideLayout" Target="../slideLayouts/slideLayout396.xml"/><Relationship Id="rId13" Type="http://schemas.openxmlformats.org/officeDocument/2006/relationships/theme" Target="../theme/theme33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85.xml"/><Relationship Id="rId2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1.xml"/><Relationship Id="rId8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4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7.xml"/><Relationship Id="rId12" Type="http://schemas.openxmlformats.org/officeDocument/2006/relationships/slideLayout" Target="../slideLayouts/slideLayout408.xml"/><Relationship Id="rId13" Type="http://schemas.openxmlformats.org/officeDocument/2006/relationships/theme" Target="../theme/theme34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97.xml"/><Relationship Id="rId2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404.xml"/><Relationship Id="rId9" Type="http://schemas.openxmlformats.org/officeDocument/2006/relationships/slideLayout" Target="../slideLayouts/slideLayout405.xml"/><Relationship Id="rId10" Type="http://schemas.openxmlformats.org/officeDocument/2006/relationships/slideLayout" Target="../slideLayouts/slideLayout406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0.xml"/><Relationship Id="rId13" Type="http://schemas.openxmlformats.org/officeDocument/2006/relationships/theme" Target="../theme/theme35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409.xml"/><Relationship Id="rId2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5.xml"/><Relationship Id="rId8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18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1.xml"/><Relationship Id="rId12" Type="http://schemas.openxmlformats.org/officeDocument/2006/relationships/slideLayout" Target="../slideLayouts/slideLayout432.xml"/><Relationship Id="rId13" Type="http://schemas.openxmlformats.org/officeDocument/2006/relationships/theme" Target="../theme/theme36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8.xml"/><Relationship Id="rId9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30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3.xml"/><Relationship Id="rId12" Type="http://schemas.openxmlformats.org/officeDocument/2006/relationships/slideLayout" Target="../slideLayouts/slideLayout444.xml"/><Relationship Id="rId13" Type="http://schemas.openxmlformats.org/officeDocument/2006/relationships/theme" Target="../theme/theme37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433.xml"/><Relationship Id="rId2" Type="http://schemas.openxmlformats.org/officeDocument/2006/relationships/slideLayout" Target="../slideLayouts/slideLayout434.xml"/><Relationship Id="rId3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38.xml"/><Relationship Id="rId7" Type="http://schemas.openxmlformats.org/officeDocument/2006/relationships/slideLayout" Target="../slideLayouts/slideLayout439.xml"/><Relationship Id="rId8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2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56.xml"/><Relationship Id="rId13" Type="http://schemas.openxmlformats.org/officeDocument/2006/relationships/theme" Target="../theme/theme38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1.xml"/><Relationship Id="rId8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4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68.xml"/><Relationship Id="rId13" Type="http://schemas.openxmlformats.org/officeDocument/2006/relationships/theme" Target="../theme/theme39.xml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" Type="http://schemas.openxmlformats.org/officeDocument/2006/relationships/slideLayout" Target="../slideLayouts/slideLayout457.xml"/><Relationship Id="rId2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3.xml"/><Relationship Id="rId8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6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0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469.xml"/><Relationship Id="rId2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71.xml"/><Relationship Id="rId4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5.xml"/><Relationship Id="rId8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77.xml"/><Relationship Id="rId10" Type="http://schemas.openxmlformats.org/officeDocument/2006/relationships/slideLayout" Target="../slideLayouts/slideLayout478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41.xml"/><Relationship Id="rId14" Type="http://schemas.openxmlformats.org/officeDocument/2006/relationships/image" Target="../media/image27.wmf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theme" Target="../theme/theme42.xml"/><Relationship Id="rId14" Type="http://schemas.openxmlformats.org/officeDocument/2006/relationships/image" Target="../media/image28.wmf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16.xml"/><Relationship Id="rId13" Type="http://schemas.openxmlformats.org/officeDocument/2006/relationships/theme" Target="../theme/theme43.xml"/><Relationship Id="rId14" Type="http://schemas.openxmlformats.org/officeDocument/2006/relationships/image" Target="../media/image29.wmf"/><Relationship Id="rId1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1.xml"/><Relationship Id="rId8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4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28.xml"/><Relationship Id="rId13" Type="http://schemas.openxmlformats.org/officeDocument/2006/relationships/theme" Target="../theme/theme44.xml"/><Relationship Id="rId14" Type="http://schemas.openxmlformats.org/officeDocument/2006/relationships/image" Target="../media/image29.wmf"/><Relationship Id="rId1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3.xml"/><Relationship Id="rId8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26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9.xml"/><Relationship Id="rId12" Type="http://schemas.openxmlformats.org/officeDocument/2006/relationships/slideLayout" Target="../slideLayouts/slideLayout540.xml"/><Relationship Id="rId13" Type="http://schemas.openxmlformats.org/officeDocument/2006/relationships/theme" Target="../theme/theme45.xml"/><Relationship Id="rId14" Type="http://schemas.openxmlformats.org/officeDocument/2006/relationships/image" Target="../media/image29.wmf"/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4" Type="http://schemas.openxmlformats.org/officeDocument/2006/relationships/image" Target="../media/image8.png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20" Type="http://schemas.openxmlformats.org/officeDocument/2006/relationships/image" Target="../media/image16.wmf"/><Relationship Id="rId21" Type="http://schemas.openxmlformats.org/officeDocument/2006/relationships/image" Target="../media/image17.wmf"/><Relationship Id="rId22" Type="http://schemas.openxmlformats.org/officeDocument/2006/relationships/image" Target="../media/image18.wmf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wmf"/><Relationship Id="rId10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4" Type="http://schemas.openxmlformats.org/officeDocument/2006/relationships/image" Target="../media/image10.png"/><Relationship Id="rId15" Type="http://schemas.openxmlformats.org/officeDocument/2006/relationships/image" Target="../media/image11.wmf"/><Relationship Id="rId16" Type="http://schemas.openxmlformats.org/officeDocument/2006/relationships/image" Target="../media/image12.wmf"/><Relationship Id="rId17" Type="http://schemas.openxmlformats.org/officeDocument/2006/relationships/image" Target="../media/image13.wmf"/><Relationship Id="rId18" Type="http://schemas.openxmlformats.org/officeDocument/2006/relationships/image" Target="../media/image14.wmf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Image 4" descr="BANDO-horizontal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dt"/>
          </p:nvPr>
        </p:nvSpPr>
        <p:spPr>
          <a:xfrm>
            <a:off x="9148680" y="7197840"/>
            <a:ext cx="9604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ftr"/>
          </p:nvPr>
        </p:nvSpPr>
        <p:spPr>
          <a:xfrm>
            <a:off x="7151400" y="6983280"/>
            <a:ext cx="3384360" cy="277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sldNum"/>
          </p:nvPr>
        </p:nvSpPr>
        <p:spPr>
          <a:xfrm>
            <a:off x="9993240" y="7197840"/>
            <a:ext cx="542880" cy="2318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fld id="{1AC4D695-FCE0-472B-9D7B-7F85A400C797}" type="slidenum">
              <a:rPr lang="fr-FR" sz="2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Object 1"/>
          <p:cNvPicPr/>
          <p:nvPr/>
        </p:nvPicPr>
        <p:blipFill>
          <a:blip r:embed="rId14"/>
          <a:stretch/>
        </p:blipFill>
        <p:spPr>
          <a:xfrm>
            <a:off x="0" y="0"/>
            <a:ext cx="185760" cy="174600"/>
          </a:xfrm>
          <a:prstGeom prst="rect">
            <a:avLst/>
          </a:prstGeom>
          <a:ln>
            <a:noFill/>
          </a:ln>
        </p:spPr>
      </p:pic>
      <p:sp>
        <p:nvSpPr>
          <p:cNvPr id="478" name="CustomShape 1"/>
          <p:cNvSpPr/>
          <p:nvPr/>
        </p:nvSpPr>
        <p:spPr>
          <a:xfrm>
            <a:off x="0" y="1555920"/>
            <a:ext cx="10688760" cy="1622160"/>
          </a:xfrm>
          <a:prstGeom prst="rect">
            <a:avLst/>
          </a:prstGeom>
          <a:solidFill>
            <a:srgbClr val="44449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023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480" name="PlaceHolder 2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482" name="PlaceHolder 4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2185E11-5C40-415F-B00B-8A3392DC3925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AC95F6B-B4A4-432C-9792-4F9C5BC62E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5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AE48A023-1918-4C41-9659-5D898AAEBCCB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59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84BC09E7-F62E-4CF8-9F57-F03B7023AD1D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3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16548AE-0B1A-4B2D-BC4A-ED231B8CB50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F1A9A81E-E82C-40A6-B217-EFD57F688848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C69EBC0D-BA7E-4710-9E6A-78D50853B18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  <p:pic>
        <p:nvPicPr>
          <p:cNvPr id="3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10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B2B176DB-8E02-4B65-914F-9B76EE44C529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48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7C125211-2547-4FAA-9BF0-0001DF6A502F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786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52B51BF5-78E6-4E5C-83D9-FC3FC17666BA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23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24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95600BB0-067C-45CF-A92A-15E2D5901451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862" name="PlaceHolder 3"/>
          <p:cNvSpPr>
            <a:spLocks noGrp="1"/>
          </p:cNvSpPr>
          <p:nvPr>
            <p:ph type="sldNum"/>
          </p:nvPr>
        </p:nvSpPr>
        <p:spPr>
          <a:xfrm>
            <a:off x="9451800" y="7085160"/>
            <a:ext cx="565200" cy="2584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900">
                <a:solidFill>
                  <a:srgbClr val="444492"/>
                </a:solidFill>
                <a:latin typeface="Times New Roman"/>
                <a:ea typeface="Arial"/>
              </a:rPr>
              <a:t>|</a:t>
            </a:r>
            <a:r>
              <a:rPr lang="en-US" sz="1000" baseline="16000">
                <a:solidFill>
                  <a:srgbClr val="444492"/>
                </a:solidFill>
                <a:latin typeface="Times New Roman"/>
                <a:ea typeface="Arial"/>
              </a:rPr>
              <a:t>        </a:t>
            </a:r>
            <a:fld id="{354A9FD2-7E32-4100-8CE7-4E96B2F5D136}" type="slidenum">
              <a:rPr lang="en-US" sz="900" baseline="16000">
                <a:solidFill>
                  <a:srgbClr val="444492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898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99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00" name="PlaceHolder 3"/>
          <p:cNvSpPr>
            <a:spLocks noGrp="1"/>
          </p:cNvSpPr>
          <p:nvPr>
            <p:ph type="sldNum"/>
          </p:nvPr>
        </p:nvSpPr>
        <p:spPr>
          <a:xfrm>
            <a:off x="7927920" y="6908760"/>
            <a:ext cx="2494080" cy="4017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DF6E245C-709E-4E9F-84AA-F603DF8D202D}" type="slidenum">
              <a:rPr lang="fr-FR" sz="900">
                <a:solidFill>
                  <a:srgbClr val="989898"/>
                </a:solidFill>
                <a:latin typeface="Times New Roman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Picture 45" descr="SANOFI_Logo_H_2011_Quadri copie"/>
          <p:cNvPicPr/>
          <p:nvPr/>
        </p:nvPicPr>
        <p:blipFill>
          <a:blip r:embed="rId15"/>
          <a:stretch/>
        </p:blipFill>
        <p:spPr>
          <a:xfrm>
            <a:off x="695160" y="7016760"/>
            <a:ext cx="1852920" cy="403200"/>
          </a:xfrm>
          <a:prstGeom prst="rect">
            <a:avLst/>
          </a:prstGeom>
          <a:ln>
            <a:noFill/>
          </a:ln>
        </p:spPr>
      </p:pic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732960" y="312480"/>
            <a:ext cx="9325080" cy="9284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3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733320" y="1533240"/>
            <a:ext cx="9190080" cy="46846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130000"/>
              <a:buFont typeface="Verdana"/>
              <a:buChar char="●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Font typeface="Verdana"/>
              <a:buChar char="●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38" name="PlaceHolder 3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104400" tIns="52200" rIns="104400" bIns="5220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97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ADD3C4D-4CE9-4328-B1A6-22E03EE5C0B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97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97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97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1816F872-48F9-405D-A96D-1A73AD8B89DF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1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A1DD44F-83D7-4000-9129-683DC1176B74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01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1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1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17EAA56-FF4E-4113-A2CA-0363A4488967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52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A46CA18-5058-4123-8E0C-BFA1048F9D90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053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54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55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AB2B299F-264C-4CDA-A5FB-6017CE335F7B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8" descr="Vibration_CMJN"/>
          <p:cNvPicPr/>
          <p:nvPr/>
        </p:nvPicPr>
        <p:blipFill>
          <a:blip r:embed="rId14"/>
          <a:stretch/>
        </p:blipFill>
        <p:spPr>
          <a:xfrm>
            <a:off x="0" y="3305160"/>
            <a:ext cx="6186600" cy="954000"/>
          </a:xfrm>
          <a:prstGeom prst="rect">
            <a:avLst/>
          </a:prstGeom>
          <a:ln>
            <a:noFill/>
          </a:ln>
        </p:spPr>
      </p:pic>
      <p:pic>
        <p:nvPicPr>
          <p:cNvPr id="73" name="Picture 7" descr="image001"/>
          <p:cNvPicPr/>
          <p:nvPr/>
        </p:nvPicPr>
        <p:blipFill>
          <a:blip r:embed="rId15"/>
          <a:stretch/>
        </p:blipFill>
        <p:spPr>
          <a:xfrm>
            <a:off x="5595840" y="3224160"/>
            <a:ext cx="5092920" cy="12700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091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69C3B9E1-0F00-4D0D-A3E3-D5506263E25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092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3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094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D7554B3E-E130-4ABC-8709-69974D46CD55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30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E7EB1BE3-CC93-4CC7-B3ED-60C405FD4AEA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131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32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33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5BA58A0-00B6-45DC-A5A8-4C7DB4B9E945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69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B196148-6B12-45C3-B09A-321DAC8C2E3F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170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171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72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BD9C3A3-0825-4DA3-8A4B-3BDBDBA4FDA4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08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FB37F45B-58CC-4842-A0CF-0FDBA0D517B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209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11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0EEA6545-1648-457C-BA5A-3F482BC27843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47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1E86F24-75E5-4DE2-B2D5-72F0FE25F8E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248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49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50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27FECFAC-AAB1-4297-B2A0-54CC0EC4E85A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286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5220CE6-70FC-4A48-8210-B7DE348E3BF8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287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288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289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91A6D59-B8C9-413B-85B2-C51DCA3FD537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25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ADA3B611-2131-4DD2-B8C1-C35D9C87CE62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326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28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7857FD16-D7C6-4BC3-9A92-028D0D5403FD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364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D115995B-591F-4953-83C1-721D36836467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365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367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32A693B2-65C0-41DB-8769-0C9DDA155F15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403" name="CustomShape 1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45C9945B-9ED8-40BB-92DD-461095DB4CE9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  <p:sp>
        <p:nvSpPr>
          <p:cNvPr id="1404" name="PlaceHolder 2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405" name="PlaceHolder 3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406" name="PlaceHolder 4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9A68722E-9C11-4F56-8B4F-4EEFEAF9354A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Picture 6" descr="http://www.arnaudgobet.fr/wp-content/uploads/2013/03/logo-Medicen.jpg"/>
          <p:cNvPicPr/>
          <p:nvPr/>
        </p:nvPicPr>
        <p:blipFill>
          <a:blip r:embed="rId14"/>
          <a:stretch/>
        </p:blipFill>
        <p:spPr>
          <a:xfrm>
            <a:off x="6665760" y="446040"/>
            <a:ext cx="3659400" cy="811440"/>
          </a:xfrm>
          <a:prstGeom prst="rect">
            <a:avLst/>
          </a:prstGeom>
          <a:ln>
            <a:noFill/>
          </a:ln>
        </p:spPr>
      </p:pic>
      <p:pic>
        <p:nvPicPr>
          <p:cNvPr id="1442" name="Picture 7" descr="C:\Users\LLR\Pictures\Loïc\Small Business France\Communication\SBF web.jpg"/>
          <p:cNvPicPr/>
          <p:nvPr/>
        </p:nvPicPr>
        <p:blipFill>
          <a:blip r:embed="rId15"/>
          <a:stretch/>
        </p:blipFill>
        <p:spPr>
          <a:xfrm>
            <a:off x="293760" y="287280"/>
            <a:ext cx="2189160" cy="1293840"/>
          </a:xfrm>
          <a:prstGeom prst="rect">
            <a:avLst/>
          </a:prstGeom>
          <a:ln>
            <a:noFill/>
          </a:ln>
        </p:spPr>
      </p:pic>
      <p:sp>
        <p:nvSpPr>
          <p:cNvPr id="1443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4" name="PlaceHolder 2"/>
          <p:cNvSpPr>
            <a:spLocks noGrp="1"/>
          </p:cNvSpPr>
          <p:nvPr>
            <p:ph type="ftr"/>
          </p:nvPr>
        </p:nvSpPr>
        <p:spPr>
          <a:xfrm>
            <a:off x="3652560" y="7010280"/>
            <a:ext cx="33829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45" name="PlaceHolder 3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552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4AB2BAC1-0261-4984-AAF6-DDC89B9D05E8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600" y="303120"/>
            <a:ext cx="9618840" cy="1260720"/>
          </a:xfrm>
          <a:prstGeom prst="rect">
            <a:avLst/>
          </a:prstGeom>
        </p:spPr>
        <p:txBody>
          <a:bodyPr lIns="104400" tIns="52200" rIns="104400" bIns="52200" anchor="ctr"/>
          <a:lstStyle/>
          <a:p>
            <a:pPr algn="ctr"/>
            <a:r>
              <a:rPr lang="en-US" sz="2700" b="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61520" y="1794960"/>
            <a:ext cx="9620280" cy="4991400"/>
          </a:xfrm>
          <a:prstGeom prst="rect">
            <a:avLst/>
          </a:prstGeom>
        </p:spPr>
        <p:txBody>
          <a:bodyPr lIns="104400" tIns="52200" rIns="104400" bIns="52200"/>
          <a:lstStyle/>
          <a:p>
            <a:pPr>
              <a:buFont typeface="Verdana"/>
              <a:buChar char="•"/>
            </a:pPr>
            <a:r>
              <a:rPr lang="en-US" sz="2300" b="1">
                <a:latin typeface="Verdana"/>
              </a:rPr>
              <a:t>Click to edit the outline text format</a:t>
            </a:r>
            <a:endParaRPr/>
          </a:p>
          <a:p>
            <a:pPr lvl="1">
              <a:buFont typeface="Wingdings" charset="2"/>
              <a:buChar char="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sldNum"/>
          </p:nvPr>
        </p:nvSpPr>
        <p:spPr>
          <a:xfrm>
            <a:off x="7659720" y="6886440"/>
            <a:ext cx="2494080" cy="525600"/>
          </a:xfrm>
          <a:prstGeom prst="rect">
            <a:avLst/>
          </a:prstGeom>
        </p:spPr>
        <p:txBody>
          <a:bodyPr lIns="104400" tIns="52200" rIns="104400" bIns="52200"/>
          <a:lstStyle/>
          <a:p>
            <a:pPr algn="r"/>
            <a:fld id="{89D14177-92B9-48DA-A4C0-70386E905AE2}" type="slidenum">
              <a:rPr lang="fr-FR" sz="16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111" name="Picture 7" descr="LOGO_V"/>
          <p:cNvPicPr/>
          <p:nvPr/>
        </p:nvPicPr>
        <p:blipFill>
          <a:blip r:embed="rId14"/>
          <a:stretch/>
        </p:blipFill>
        <p:spPr>
          <a:xfrm>
            <a:off x="8458200" y="6878520"/>
            <a:ext cx="2230560" cy="36684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293760" y="6878520"/>
            <a:ext cx="841320" cy="5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/>
          <a:lstStyle/>
          <a:p>
            <a:pPr algn="r"/>
            <a:fld id="{783738D1-33F1-45A7-8444-CF2476924283}" type="slidenum">
              <a:rPr lang="fr-FR" sz="1600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PlaceHolder 1"/>
          <p:cNvSpPr>
            <a:spLocks noGrp="1"/>
          </p:cNvSpPr>
          <p:nvPr>
            <p:ph type="dt"/>
          </p:nvPr>
        </p:nvSpPr>
        <p:spPr>
          <a:xfrm>
            <a:off x="53496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  <p:sp>
        <p:nvSpPr>
          <p:cNvPr id="1481" name="PlaceHolder 2"/>
          <p:cNvSpPr>
            <a:spLocks noGrp="1"/>
          </p:cNvSpPr>
          <p:nvPr>
            <p:ph type="sldNum"/>
          </p:nvPr>
        </p:nvSpPr>
        <p:spPr>
          <a:xfrm>
            <a:off x="7659720" y="7010280"/>
            <a:ext cx="249408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fld id="{9DDFAC54-877C-4BCC-A7B1-56886E96C68A}" type="slidenum">
              <a:rPr lang="fr-FR">
                <a:solidFill>
                  <a:srgbClr val="FFFFFF"/>
                </a:solidFill>
                <a:latin typeface="Times New Roman"/>
                <a:ea typeface="Arial Unicode MS"/>
              </a:rPr>
              <a:t>‹#›</a:t>
            </a:fld>
            <a:endParaRPr/>
          </a:p>
        </p:txBody>
      </p:sp>
      <p:sp>
        <p:nvSpPr>
          <p:cNvPr id="1482" name="PlaceHolder 3"/>
          <p:cNvSpPr>
            <a:spLocks noGrp="1"/>
          </p:cNvSpPr>
          <p:nvPr>
            <p:ph type="ftr"/>
          </p:nvPr>
        </p:nvSpPr>
        <p:spPr>
          <a:xfrm>
            <a:off x="3651120" y="7010280"/>
            <a:ext cx="3386160" cy="401760"/>
          </a:xfrm>
          <a:prstGeom prst="rect">
            <a:avLst/>
          </a:prstGeom>
        </p:spPr>
        <p:txBody>
          <a:bodyPr lIns="94680" tIns="47160" rIns="94680" bIns="4716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5000">
                <a:latin typeface="Century Gothic"/>
              </a:rPr>
              <a:t>Click to edit the title text format</a:t>
            </a:r>
            <a:endParaRPr/>
          </a:p>
        </p:txBody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534240" y="1769760"/>
            <a:ext cx="9619200" cy="438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/>
              <a:buChar char="•"/>
            </a:pPr>
            <a:r>
              <a:rPr lang="en-US" sz="3600">
                <a:latin typeface="Century Gothic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3200">
                <a:latin typeface="Century Gothic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700">
                <a:latin typeface="Century Gothic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300">
                <a:latin typeface="Century Gothic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300">
                <a:latin typeface="Century Gothic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300">
                <a:latin typeface="Century Gothic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300">
                <a:latin typeface="Century Gothic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" descr="ENTREE-PPT_15sept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age 1" descr="COUV-PPT_ok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51" name="Picture 2" descr="X:\Charte graphique\bandeau des financeurs\bandeau der des der\bandeau 20140225.JPG"/>
          <p:cNvPicPr/>
          <p:nvPr/>
        </p:nvPicPr>
        <p:blipFill>
          <a:blip r:embed="rId15"/>
          <a:stretch/>
        </p:blipFill>
        <p:spPr>
          <a:xfrm>
            <a:off x="5183280" y="6445080"/>
            <a:ext cx="5235480" cy="9781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 1" descr="COUV-PPT_ok_GB.png"/>
          <p:cNvPicPr/>
          <p:nvPr/>
        </p:nvPicPr>
        <p:blipFill>
          <a:blip r:embed="rId14"/>
          <a:stretch/>
        </p:blipFill>
        <p:spPr>
          <a:xfrm>
            <a:off x="0" y="1440"/>
            <a:ext cx="10688760" cy="7560000"/>
          </a:xfrm>
          <a:prstGeom prst="rect">
            <a:avLst/>
          </a:prstGeom>
          <a:ln>
            <a:noFill/>
          </a:ln>
        </p:spPr>
      </p:pic>
      <p:pic>
        <p:nvPicPr>
          <p:cNvPr id="287" name="Image 5" descr="LOG-etat.wmf"/>
          <p:cNvPicPr/>
          <p:nvPr/>
        </p:nvPicPr>
        <p:blipFill>
          <a:blip r:embed="rId15"/>
          <a:stretch/>
        </p:blipFill>
        <p:spPr>
          <a:xfrm>
            <a:off x="5072040" y="6625440"/>
            <a:ext cx="389520" cy="502560"/>
          </a:xfrm>
          <a:prstGeom prst="rect">
            <a:avLst/>
          </a:prstGeom>
          <a:ln>
            <a:noFill/>
          </a:ln>
        </p:spPr>
      </p:pic>
      <p:pic>
        <p:nvPicPr>
          <p:cNvPr id="288" name="Image 6" descr="LOG_mairie paris.wmf"/>
          <p:cNvPicPr/>
          <p:nvPr/>
        </p:nvPicPr>
        <p:blipFill>
          <a:blip r:embed="rId16"/>
          <a:stretch/>
        </p:blipFill>
        <p:spPr>
          <a:xfrm>
            <a:off x="5681520" y="6656400"/>
            <a:ext cx="752400" cy="86040"/>
          </a:xfrm>
          <a:prstGeom prst="rect">
            <a:avLst/>
          </a:prstGeom>
          <a:ln>
            <a:noFill/>
          </a:ln>
        </p:spPr>
      </p:pic>
      <p:pic>
        <p:nvPicPr>
          <p:cNvPr id="289" name="Image 7" descr="LOG_IDF.wmf"/>
          <p:cNvPicPr/>
          <p:nvPr/>
        </p:nvPicPr>
        <p:blipFill>
          <a:blip r:embed="rId17"/>
          <a:stretch/>
        </p:blipFill>
        <p:spPr>
          <a:xfrm>
            <a:off x="6710040" y="6649920"/>
            <a:ext cx="579960" cy="96480"/>
          </a:xfrm>
          <a:prstGeom prst="rect">
            <a:avLst/>
          </a:prstGeom>
          <a:ln>
            <a:noFill/>
          </a:ln>
        </p:spPr>
      </p:pic>
      <p:pic>
        <p:nvPicPr>
          <p:cNvPr id="290" name="Image 8" descr="LOG_essone.wmf"/>
          <p:cNvPicPr/>
          <p:nvPr/>
        </p:nvPicPr>
        <p:blipFill>
          <a:blip r:embed="rId18"/>
          <a:stretch/>
        </p:blipFill>
        <p:spPr>
          <a:xfrm>
            <a:off x="7605360" y="6559560"/>
            <a:ext cx="370440" cy="200880"/>
          </a:xfrm>
          <a:prstGeom prst="rect">
            <a:avLst/>
          </a:prstGeom>
          <a:ln>
            <a:noFill/>
          </a:ln>
        </p:spPr>
      </p:pic>
      <p:pic>
        <p:nvPicPr>
          <p:cNvPr id="291" name="Image 9" descr="LOG_st denis.png"/>
          <p:cNvPicPr/>
          <p:nvPr/>
        </p:nvPicPr>
        <p:blipFill>
          <a:blip r:embed="rId19"/>
          <a:stretch/>
        </p:blipFill>
        <p:spPr>
          <a:xfrm>
            <a:off x="8292240" y="6602040"/>
            <a:ext cx="496440" cy="151560"/>
          </a:xfrm>
          <a:prstGeom prst="rect">
            <a:avLst/>
          </a:prstGeom>
          <a:ln>
            <a:noFill/>
          </a:ln>
        </p:spPr>
      </p:pic>
      <p:pic>
        <p:nvPicPr>
          <p:cNvPr id="292" name="Image 10" descr="LOG_val de marne.wmf"/>
          <p:cNvPicPr/>
          <p:nvPr/>
        </p:nvPicPr>
        <p:blipFill>
          <a:blip r:embed="rId20"/>
          <a:stretch/>
        </p:blipFill>
        <p:spPr>
          <a:xfrm>
            <a:off x="9120240" y="6578280"/>
            <a:ext cx="393840" cy="181800"/>
          </a:xfrm>
          <a:prstGeom prst="rect">
            <a:avLst/>
          </a:prstGeom>
          <a:ln>
            <a:noFill/>
          </a:ln>
        </p:spPr>
      </p:pic>
      <p:pic>
        <p:nvPicPr>
          <p:cNvPr id="293" name="Image 11" descr="LOG_val doise.wmf"/>
          <p:cNvPicPr/>
          <p:nvPr/>
        </p:nvPicPr>
        <p:blipFill>
          <a:blip r:embed="rId21"/>
          <a:stretch/>
        </p:blipFill>
        <p:spPr>
          <a:xfrm>
            <a:off x="9811080" y="6565680"/>
            <a:ext cx="344160" cy="194400"/>
          </a:xfrm>
          <a:prstGeom prst="rect">
            <a:avLst/>
          </a:prstGeom>
          <a:ln>
            <a:noFill/>
          </a:ln>
        </p:spPr>
      </p:pic>
      <p:pic>
        <p:nvPicPr>
          <p:cNvPr id="294" name="Image 12" descr="LOG_ANR.wmf"/>
          <p:cNvPicPr/>
          <p:nvPr/>
        </p:nvPicPr>
        <p:blipFill>
          <a:blip r:embed="rId22"/>
          <a:stretch/>
        </p:blipFill>
        <p:spPr>
          <a:xfrm>
            <a:off x="5706720" y="6954480"/>
            <a:ext cx="326160" cy="141840"/>
          </a:xfrm>
          <a:prstGeom prst="rect">
            <a:avLst/>
          </a:prstGeom>
          <a:ln>
            <a:noFill/>
          </a:ln>
        </p:spPr>
      </p:pic>
      <p:pic>
        <p:nvPicPr>
          <p:cNvPr id="295" name="Image 13" descr="LOG_oseo.png"/>
          <p:cNvPicPr/>
          <p:nvPr/>
        </p:nvPicPr>
        <p:blipFill>
          <a:blip r:embed="rId23"/>
          <a:stretch/>
        </p:blipFill>
        <p:spPr>
          <a:xfrm>
            <a:off x="6369480" y="6943680"/>
            <a:ext cx="467280" cy="181080"/>
          </a:xfrm>
          <a:prstGeom prst="rect">
            <a:avLst/>
          </a:prstGeom>
          <a:ln>
            <a:noFill/>
          </a:ln>
        </p:spPr>
      </p:pic>
      <p:pic>
        <p:nvPicPr>
          <p:cNvPr id="296" name="Image 14" descr="LOG-europe.png"/>
          <p:cNvPicPr/>
          <p:nvPr/>
        </p:nvPicPr>
        <p:blipFill>
          <a:blip r:embed="rId24"/>
          <a:stretch/>
        </p:blipFill>
        <p:spPr>
          <a:xfrm>
            <a:off x="7166520" y="6882480"/>
            <a:ext cx="368640" cy="258120"/>
          </a:xfrm>
          <a:prstGeom prst="rect">
            <a:avLst/>
          </a:prstGeom>
          <a:ln>
            <a:noFill/>
          </a:ln>
        </p:spPr>
      </p:pic>
      <p:pic>
        <p:nvPicPr>
          <p:cNvPr id="297" name="Image 15" descr="LOG_yvelines.png"/>
          <p:cNvPicPr/>
          <p:nvPr/>
        </p:nvPicPr>
        <p:blipFill>
          <a:blip r:embed="rId25"/>
          <a:stretch/>
        </p:blipFill>
        <p:spPr>
          <a:xfrm>
            <a:off x="7891200" y="6905520"/>
            <a:ext cx="617760" cy="231840"/>
          </a:xfrm>
          <a:prstGeom prst="rect">
            <a:avLst/>
          </a:prstGeom>
          <a:ln>
            <a:noFill/>
          </a:ln>
        </p:spPr>
      </p:pic>
      <p:pic>
        <p:nvPicPr>
          <p:cNvPr id="298" name="Image 16" descr="LOG_92.wmf"/>
          <p:cNvPicPr/>
          <p:nvPr/>
        </p:nvPicPr>
        <p:blipFill>
          <a:blip r:embed="rId26"/>
          <a:stretch/>
        </p:blipFill>
        <p:spPr>
          <a:xfrm>
            <a:off x="8795160" y="6905520"/>
            <a:ext cx="305280" cy="19368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>
            <a:off x="4970520" y="6296040"/>
            <a:ext cx="2220840" cy="2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fr-FR" sz="800">
                <a:latin typeface="Arial"/>
                <a:ea typeface="Geneva"/>
              </a:rPr>
              <a:t>Cluster and project funding partners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1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eg"/><Relationship Id="rId12" Type="http://schemas.openxmlformats.org/officeDocument/2006/relationships/image" Target="../media/image38.jpeg"/><Relationship Id="rId13" Type="http://schemas.openxmlformats.org/officeDocument/2006/relationships/image" Target="../media/image39.jpeg"/><Relationship Id="rId14" Type="http://schemas.openxmlformats.org/officeDocument/2006/relationships/image" Target="../media/image40.png"/><Relationship Id="rId15" Type="http://schemas.openxmlformats.org/officeDocument/2006/relationships/image" Target="../media/image41.jpe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05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1.wmf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49.jpe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505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4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505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ne.seguin@parisdescartes.fr" TargetMode="External"/><Relationship Id="rId4" Type="http://schemas.openxmlformats.org/officeDocument/2006/relationships/hyperlink" Target="mailto:upcgi.liopa@gmail.com" TargetMode="External"/><Relationship Id="rId5" Type="http://schemas.openxmlformats.org/officeDocument/2006/relationships/hyperlink" Target="http://ipa.medecine.univ-paris5.fr/spip.php?article1839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51.jpeg"/><Relationship Id="rId8" Type="http://schemas.openxmlformats.org/officeDocument/2006/relationships/image" Target="../media/image52.png"/><Relationship Id="rId9" Type="http://schemas.openxmlformats.org/officeDocument/2006/relationships/image" Target="../media/image53.jpe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505.xml"/><Relationship Id="rId2" Type="http://schemas.openxmlformats.org/officeDocument/2006/relationships/hyperlink" Target="mailto:bich-thuy.doan@chimie-paristech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TextShape 1"/>
          <p:cNvSpPr txBox="1"/>
          <p:nvPr/>
        </p:nvSpPr>
        <p:spPr>
          <a:xfrm>
            <a:off x="977400" y="690480"/>
            <a:ext cx="9263160" cy="35424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 algn="ctr">
              <a:lnSpc>
                <a:spcPct val="100000"/>
              </a:lnSpc>
            </a:pP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« SÉMINAIRE NATIONAL IMAGERIE OPTIQUE </a:t>
            </a:r>
            <a:r>
              <a:rPr lang="fr-FR" sz="2400" b="1" i="1">
                <a:solidFill>
                  <a:srgbClr val="FFFFFF"/>
                </a:solidFill>
                <a:latin typeface="DIN Next LT Pro Light"/>
              </a:rPr>
              <a:t>IN VIVO 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»
</a:t>
            </a:r>
            <a:r>
              <a:rPr lang="fr-FR" sz="1400" b="1">
                <a:solidFill>
                  <a:srgbClr val="FFFFFF"/>
                </a:solidFill>
                <a:latin typeface="DIN Next LT Pro Light"/>
              </a:rPr>
              <a:t>17 &amp; 18 SEPTEMBRE 2015 – AVIESAN (PARIS)
</a:t>
            </a:r>
            <a:r>
              <a:rPr lang="fr-FR" sz="2000" b="1">
                <a:solidFill>
                  <a:srgbClr val="FFFFFF"/>
                </a:solidFill>
                <a:latin typeface="DIN Next LT Pro Light"/>
              </a:rPr>
              <a:t>APPEL À MANIFESTATION D’INTÉRÊT
</a:t>
            </a:r>
            <a:r>
              <a:rPr lang="fr-FR" sz="2400">
                <a:solidFill>
                  <a:srgbClr val="FF0000"/>
                </a:solidFill>
                <a:latin typeface="DIN Next LT Pro Light"/>
              </a:rPr>
              <a:t>OFFRE DE SERVICES </a:t>
            </a:r>
            <a:r>
              <a:rPr lang="fr-FR" sz="20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>
                <a:solidFill>
                  <a:srgbClr val="FFFFFF"/>
                </a:solidFill>
                <a:latin typeface="DIN Next LT Pro Light"/>
              </a:rPr>
              <a:t>
</a:t>
            </a:r>
            <a:r>
              <a:rPr lang="fr-FR" sz="2400" b="1">
                <a:solidFill>
                  <a:srgbClr val="FFFFFF"/>
                </a:solidFill>
                <a:latin typeface="DIN Next LT Pro Light"/>
              </a:rPr>
              <a:t>
</a:t>
            </a:r>
            <a:endParaRPr/>
          </a:p>
        </p:txBody>
      </p:sp>
      <p:sp>
        <p:nvSpPr>
          <p:cNvPr id="1690" name="TextShape 2"/>
          <p:cNvSpPr txBox="1"/>
          <p:nvPr/>
        </p:nvSpPr>
        <p:spPr>
          <a:xfrm>
            <a:off x="977760" y="4718159"/>
            <a:ext cx="8399520" cy="791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fr-FR" sz="2400" i="1" dirty="0" err="1" smtClean="0">
                <a:solidFill>
                  <a:srgbClr val="FFFFFF"/>
                </a:solidFill>
                <a:latin typeface="DIN Next LT Pro Light"/>
              </a:rPr>
              <a:t>Bich</a:t>
            </a:r>
            <a:r>
              <a:rPr lang="fr-FR" sz="2400" i="1" dirty="0" err="1" smtClean="0">
                <a:solidFill>
                  <a:srgbClr val="FFFFFF"/>
                </a:solidFill>
                <a:latin typeface="DIN Next LT Pro Light"/>
              </a:rPr>
              <a:t>-Thuy</a:t>
            </a:r>
            <a:r>
              <a:rPr lang="fr-FR" sz="2400" i="1" dirty="0" smtClean="0">
                <a:solidFill>
                  <a:srgbClr val="FFFFFF"/>
                </a:solidFill>
                <a:latin typeface="DIN Next LT Pro Light"/>
              </a:rPr>
              <a:t> DOAN, UNIVERSITE PARIS DESCARTES</a:t>
            </a:r>
            <a:endParaRPr dirty="0"/>
          </a:p>
        </p:txBody>
      </p:sp>
      <p:pic>
        <p:nvPicPr>
          <p:cNvPr id="1691" name="Picture 5"/>
          <p:cNvPicPr/>
          <p:nvPr/>
        </p:nvPicPr>
        <p:blipFill>
          <a:blip r:embed="rId2"/>
          <a:stretch/>
        </p:blipFill>
        <p:spPr>
          <a:xfrm>
            <a:off x="8153280" y="2197080"/>
            <a:ext cx="2303640" cy="173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1. PRÉSENTATION DU PRESTATAIRE</a:t>
            </a:r>
            <a:endParaRPr/>
          </a:p>
        </p:txBody>
      </p:sp>
      <p:sp>
        <p:nvSpPr>
          <p:cNvPr id="1693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95" name="Picture 5"/>
          <p:cNvPicPr/>
          <p:nvPr/>
        </p:nvPicPr>
        <p:blipFill>
          <a:blip r:embed="rId3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pic>
        <p:nvPicPr>
          <p:cNvPr id="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407" y="1261145"/>
            <a:ext cx="3616353" cy="899592"/>
          </a:xfrm>
          <a:prstGeom prst="rect">
            <a:avLst/>
          </a:prstGeom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3195047" y="3297543"/>
            <a:ext cx="2735262" cy="2520950"/>
          </a:xfrm>
          <a:prstGeom prst="ellipse">
            <a:avLst/>
          </a:prstGeom>
          <a:solidFill>
            <a:srgbClr val="800080">
              <a:alpha val="7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276875" y="2505380"/>
            <a:ext cx="1455738" cy="1504950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Echographie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159025" y="4802493"/>
            <a:ext cx="1152525" cy="984250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>
                <a:cs typeface="Arial" panose="020B0604020202020204" pitchFamily="34" charset="0"/>
              </a:rPr>
              <a:t>Imagerie Optique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cs typeface="Arial" panose="020B0604020202020204" pitchFamily="34" charset="0"/>
              </a:rPr>
              <a:t>Luminescence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>
                <a:cs typeface="Arial" panose="020B0604020202020204" pitchFamily="34" charset="0"/>
              </a:rPr>
              <a:t>Fluorescence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377129" y="3682791"/>
            <a:ext cx="795337" cy="865188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Micro 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microPET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912000" y="3010205"/>
            <a:ext cx="2232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cs typeface="Arial" panose="020B0604020202020204" pitchFamily="34" charset="0"/>
              </a:rPr>
              <a:t>Centre de Recherche des Cordeliers 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217490" y="3090215"/>
            <a:ext cx="795338" cy="865188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cs typeface="Arial" panose="020B0604020202020204" pitchFamily="34" charset="0"/>
              </a:rPr>
              <a:t>IRM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716488" y="5601005"/>
            <a:ext cx="958850" cy="865188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Traitement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du signal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779863" y="5601005"/>
            <a:ext cx="936625" cy="969963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iRPE</a:t>
            </a: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47799"/>
              </p:ext>
            </p:extLst>
          </p:nvPr>
        </p:nvGraphicFramePr>
        <p:xfrm>
          <a:off x="789671" y="3204789"/>
          <a:ext cx="1237282" cy="114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737616" imgH="682752" progId="Word.Document.8">
                  <p:embed/>
                </p:oleObj>
              </mc:Choice>
              <mc:Fallback>
                <p:oleObj name="Document" r:id="rId5" imgW="737616" imgH="6827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71" y="3204789"/>
                        <a:ext cx="1237282" cy="1147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613" y="2145018"/>
            <a:ext cx="13668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4156138" y="4947324"/>
            <a:ext cx="924897" cy="622518"/>
            <a:chOff x="975" y="3430"/>
            <a:chExt cx="1225" cy="817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975" y="3430"/>
              <a:ext cx="1225" cy="8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pic>
          <p:nvPicPr>
            <p:cNvPr id="22" name="Picture 20" descr="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445"/>
              <a:ext cx="1134" cy="7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5724550" y="4737405"/>
            <a:ext cx="958850" cy="865188"/>
          </a:xfrm>
          <a:prstGeom prst="ellipse">
            <a:avLst/>
          </a:prstGeom>
          <a:solidFill>
            <a:srgbClr val="99CC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cs typeface="Arial" panose="020B0604020202020204" pitchFamily="34" charset="0"/>
              </a:rPr>
              <a:t>Micro-CT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659588" y="5026330"/>
            <a:ext cx="2160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i="1">
                <a:cs typeface="Arial" panose="020B0604020202020204" pitchFamily="34" charset="0"/>
              </a:rPr>
              <a:t>Faculté d’Odontologie de Montrouge</a:t>
            </a:r>
            <a:endParaRPr lang="fr-FR" altLang="fr-FR" sz="1600">
              <a:cs typeface="Arial" panose="020B0604020202020204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000503" y="7021785"/>
            <a:ext cx="305983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800" dirty="0">
                <a:cs typeface="Arial" panose="020B0604020202020204" pitchFamily="34" charset="0"/>
              </a:rPr>
              <a:t>http://piv.parisdescartes.fr/</a:t>
            </a:r>
          </a:p>
        </p:txBody>
      </p:sp>
      <p:pic>
        <p:nvPicPr>
          <p:cNvPr id="27" name="Picture 27" descr="Odontolog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0" y="5818493"/>
            <a:ext cx="2339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9" descr="1-charte_graphique_logo_P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5" y="5797649"/>
            <a:ext cx="2257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 descr="M+-COULEUR-FOND-BLANC-5cm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43" y="1909217"/>
            <a:ext cx="1911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75" y="3789668"/>
            <a:ext cx="11588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RC-quad-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25" y="3807130"/>
            <a:ext cx="7207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63" y="4494518"/>
            <a:ext cx="7413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9" descr="JPEG - 17.6 k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42" y="6806654"/>
            <a:ext cx="22288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roca\Pictures\chsa_logo3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1" y="1978815"/>
            <a:ext cx="944277" cy="79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55" y="4172770"/>
            <a:ext cx="2720290" cy="653328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" y="5077569"/>
            <a:ext cx="1440160" cy="39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9743" y="4285481"/>
            <a:ext cx="3528392" cy="288032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0"/>
                </a:schemeClr>
              </a:gs>
              <a:gs pos="80000">
                <a:schemeClr val="accent1">
                  <a:shade val="93000"/>
                  <a:satMod val="130000"/>
                  <a:alpha val="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stomShape 3"/>
          <p:cNvSpPr/>
          <p:nvPr/>
        </p:nvSpPr>
        <p:spPr>
          <a:xfrm>
            <a:off x="519783" y="6661745"/>
            <a:ext cx="2736304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300" b="1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</a:t>
            </a:r>
            <a:r>
              <a:rPr lang="fr-FR" sz="2000" b="1" dirty="0" smtClean="0">
                <a:solidFill>
                  <a:srgbClr val="0000FF"/>
                </a:solidFill>
              </a:rPr>
              <a:t>CRP2</a:t>
            </a:r>
            <a:endParaRPr lang="fr-FR" sz="2000" b="1" dirty="0">
              <a:solidFill>
                <a:srgbClr val="0000FF"/>
              </a:solidFill>
            </a:endParaRPr>
          </a:p>
          <a:p>
            <a:pPr lvl="2" algn="just">
              <a:lnSpc>
                <a:spcPct val="100000"/>
              </a:lnSpc>
            </a:pPr>
            <a:endParaRPr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1. PRÉSENTATION DU PRESTATAIRE</a:t>
            </a:r>
            <a:endParaRPr/>
          </a:p>
        </p:txBody>
      </p:sp>
      <p:sp>
        <p:nvSpPr>
          <p:cNvPr id="1693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695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sp>
        <p:nvSpPr>
          <p:cNvPr id="6" name="CustomShape 3"/>
          <p:cNvSpPr/>
          <p:nvPr/>
        </p:nvSpPr>
        <p:spPr>
          <a:xfrm>
            <a:off x="663799" y="1549177"/>
            <a:ext cx="5904656" cy="7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300" b="1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</a:t>
            </a:r>
            <a:r>
              <a:rPr lang="fr-FR" sz="2000" b="1" dirty="0">
                <a:solidFill>
                  <a:srgbClr val="0000FF"/>
                </a:solidFill>
              </a:rPr>
              <a:t>Plateforme d’imagerie optique,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0000FF"/>
                </a:solidFill>
              </a:rPr>
              <a:t>Site </a:t>
            </a:r>
            <a:r>
              <a:rPr lang="fr-FR" sz="2000" b="1" dirty="0">
                <a:solidFill>
                  <a:srgbClr val="0000FF"/>
                </a:solidFill>
              </a:rPr>
              <a:t>Pharma</a:t>
            </a:r>
          </a:p>
          <a:p>
            <a:pPr lvl="2" algn="just">
              <a:lnSpc>
                <a:spcPct val="100000"/>
              </a:lnSpc>
            </a:pPr>
            <a:endParaRPr b="1" dirty="0"/>
          </a:p>
        </p:txBody>
      </p:sp>
      <p:pic>
        <p:nvPicPr>
          <p:cNvPr id="7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407" y="1261145"/>
            <a:ext cx="3616353" cy="899592"/>
          </a:xfrm>
          <a:prstGeom prst="rect">
            <a:avLst/>
          </a:prstGeom>
        </p:spPr>
      </p:pic>
      <p:pic>
        <p:nvPicPr>
          <p:cNvPr id="11" name="Picture 2" descr="C:\Users\johanne\Documents\jo\LIOPA PIPA\images caméra\IMG_2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97" y="2707035"/>
            <a:ext cx="2401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johanne\Documents\jo\LIOPA PIPA\images caméra\IMG_29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4" y="553913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johanne\Documents\jo\LIOPA PIPA\images caméra\IMG_29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84" y="5539135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47197" y="2222848"/>
            <a:ext cx="424973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Apogée  Alta U 47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584" y="4986685"/>
            <a:ext cx="432117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Macroscope </a:t>
            </a:r>
            <a:r>
              <a:rPr lang="fr-FR" sz="2000" b="1" dirty="0" err="1"/>
              <a:t>Leica</a:t>
            </a:r>
            <a:r>
              <a:rPr lang="fr-FR" sz="2000" b="1" dirty="0"/>
              <a:t> Z6 APO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47197" y="4986685"/>
            <a:ext cx="424973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Système portatif </a:t>
            </a:r>
            <a:r>
              <a:rPr lang="fr-FR" sz="2000" b="1" dirty="0" err="1"/>
              <a:t>Fluobeam</a:t>
            </a:r>
            <a:endParaRPr lang="fr-FR" sz="2000" b="1" dirty="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349084" y="5539135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/>
              <a:t>- Temps réel</a:t>
            </a:r>
          </a:p>
          <a:p>
            <a:pPr eaLnBrk="1" hangingPunct="1"/>
            <a:r>
              <a:rPr lang="fr-FR" altLang="fr-FR"/>
              <a:t>- Système ouvert</a:t>
            </a:r>
          </a:p>
          <a:p>
            <a:pPr eaLnBrk="1" hangingPunct="1"/>
            <a:r>
              <a:rPr lang="fr-FR" altLang="fr-FR"/>
              <a:t>- </a:t>
            </a:r>
            <a:r>
              <a:rPr lang="el-GR" altLang="fr-FR"/>
              <a:t>λ</a:t>
            </a:r>
            <a:r>
              <a:rPr lang="fr-FR" altLang="fr-FR" baseline="-25000"/>
              <a:t>Ex</a:t>
            </a:r>
            <a:r>
              <a:rPr lang="fr-FR" altLang="fr-FR"/>
              <a:t>    690nm </a:t>
            </a:r>
          </a:p>
          <a:p>
            <a:pPr eaLnBrk="1" hangingPunct="1"/>
            <a:r>
              <a:rPr lang="fr-FR" altLang="fr-FR"/>
              <a:t>- </a:t>
            </a:r>
            <a:r>
              <a:rPr lang="el-GR" altLang="fr-FR"/>
              <a:t>λ</a:t>
            </a:r>
            <a:r>
              <a:rPr lang="fr-FR" altLang="fr-FR" baseline="-25000"/>
              <a:t>Em</a:t>
            </a:r>
            <a:r>
              <a:rPr lang="fr-FR" altLang="fr-FR"/>
              <a:t>  &gt;700nm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331622" y="2707035"/>
            <a:ext cx="2765225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/>
              <a:t>- Caméra CCD</a:t>
            </a:r>
          </a:p>
          <a:p>
            <a:pPr eaLnBrk="1" hangingPunct="1"/>
            <a:r>
              <a:rPr lang="fr-FR" altLang="fr-FR" dirty="0" smtClean="0"/>
              <a:t>Refroidie, Fluorescence</a:t>
            </a:r>
            <a:endParaRPr lang="fr-FR" altLang="fr-FR" dirty="0"/>
          </a:p>
          <a:p>
            <a:pPr eaLnBrk="1" hangingPunct="1"/>
            <a:r>
              <a:rPr lang="fr-FR" altLang="fr-FR" dirty="0"/>
              <a:t>- Objectif Macro</a:t>
            </a:r>
          </a:p>
          <a:p>
            <a:pPr eaLnBrk="1" hangingPunct="1"/>
            <a:r>
              <a:rPr lang="fr-FR" altLang="fr-FR" dirty="0"/>
              <a:t>- Caméra sensible de 250 à 1050nm</a:t>
            </a:r>
          </a:p>
          <a:p>
            <a:pPr eaLnBrk="1" hangingPunct="1"/>
            <a:endParaRPr lang="fr-FR" altLang="fr-FR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953297" y="5539135"/>
            <a:ext cx="2092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/>
              <a:t>- Zoom 0,57-3,2</a:t>
            </a:r>
          </a:p>
          <a:p>
            <a:pPr eaLnBrk="1" hangingPunct="1"/>
            <a:r>
              <a:rPr lang="fr-FR" altLang="fr-FR"/>
              <a:t>- Filtre pour la visualisation dans le rouge et le vert</a:t>
            </a:r>
          </a:p>
          <a:p>
            <a:pPr eaLnBrk="1" hangingPunct="1"/>
            <a:endParaRPr lang="fr-FR" altLang="fr-FR"/>
          </a:p>
        </p:txBody>
      </p:sp>
      <p:sp>
        <p:nvSpPr>
          <p:cNvPr id="20" name="Rectangle 19"/>
          <p:cNvSpPr/>
          <p:nvPr/>
        </p:nvSpPr>
        <p:spPr>
          <a:xfrm>
            <a:off x="586334" y="2226023"/>
            <a:ext cx="4249738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Photon Imager </a:t>
            </a:r>
            <a:r>
              <a:rPr lang="fr-FR" sz="2000" b="1" dirty="0" err="1"/>
              <a:t>Biospace</a:t>
            </a:r>
            <a:endParaRPr lang="fr-FR" sz="2000" b="1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1" y="3883695"/>
            <a:ext cx="1297850" cy="93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931543" y="2731567"/>
            <a:ext cx="196167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- Imagerie 2D et 3D de luminescence</a:t>
            </a:r>
          </a:p>
          <a:p>
            <a:pPr eaLnBrk="1" hangingPunct="1"/>
            <a:r>
              <a:rPr lang="fr-FR" altLang="fr-FR" dirty="0" smtClean="0"/>
              <a:t>- Modalité X</a:t>
            </a:r>
            <a:endParaRPr lang="fr-FR" altLang="fr-FR" dirty="0"/>
          </a:p>
          <a:p>
            <a:pPr eaLnBrk="1" hangingPunct="1"/>
            <a:r>
              <a:rPr lang="fr-FR" altLang="fr-FR" dirty="0"/>
              <a:t> - caméra CCD intensifié haute sensibilité</a:t>
            </a:r>
          </a:p>
        </p:txBody>
      </p:sp>
      <p:pic>
        <p:nvPicPr>
          <p:cNvPr id="23" name="Picture 3" descr="C:\Users\johanne\Documents\jo\LIOPA PIPA\images caméra\IMG_296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9" y="2803575"/>
            <a:ext cx="1311014" cy="98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C:\Users\johanne\Documents\jo\LIOPA PIPA\image film plateforme\film\9bis_Xray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39" y="3163615"/>
            <a:ext cx="949609" cy="96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4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 dirty="0">
                <a:solidFill>
                  <a:srgbClr val="FFFFFF"/>
                </a:solidFill>
                <a:latin typeface="DIN Next LT Pro Light"/>
                <a:ea typeface="Arial"/>
              </a:rPr>
              <a:t>2. L’OFFRE DE SERVICES</a:t>
            </a:r>
            <a:endParaRPr dirty="0"/>
          </a:p>
        </p:txBody>
      </p:sp>
      <p:sp>
        <p:nvSpPr>
          <p:cNvPr id="1697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98" name="CustomShape 3"/>
          <p:cNvSpPr/>
          <p:nvPr/>
        </p:nvSpPr>
        <p:spPr>
          <a:xfrm>
            <a:off x="0" y="2260754"/>
            <a:ext cx="10009080" cy="53999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</a:t>
            </a:r>
            <a:r>
              <a:rPr lang="fr-FR" sz="2800" dirty="0"/>
              <a:t>Expertise générale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FF"/>
                </a:solidFill>
              </a:rPr>
              <a:t>Imagerie in vivo préclinique optique pour le suivi de pathologies tumorales et inflammatoires, 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FF"/>
                </a:solidFill>
              </a:rPr>
              <a:t>Evaluation de </a:t>
            </a:r>
            <a:r>
              <a:rPr lang="fr-FR" sz="2300" dirty="0">
                <a:solidFill>
                  <a:srgbClr val="0000FF"/>
                </a:solidFill>
                <a:latin typeface="DIN Next LT Pro Light"/>
                <a:cs typeface="DIN Next LT Pro Light"/>
              </a:rPr>
              <a:t>thérapies</a:t>
            </a:r>
            <a:r>
              <a:rPr lang="fr-FR" sz="2300" dirty="0">
                <a:solidFill>
                  <a:srgbClr val="0000FF"/>
                </a:solidFill>
              </a:rPr>
              <a:t> innovantes, 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 err="1">
                <a:solidFill>
                  <a:srgbClr val="0000FF"/>
                </a:solidFill>
              </a:rPr>
              <a:t>Biodistribution</a:t>
            </a:r>
            <a:r>
              <a:rPr lang="fr-FR" sz="2300" dirty="0">
                <a:solidFill>
                  <a:srgbClr val="0000FF"/>
                </a:solidFill>
              </a:rPr>
              <a:t> d'agents bimodaux IRM et optiques.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endParaRPr lang="fr-FR" sz="2400" dirty="0" smtClean="0"/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endParaRPr lang="fr-FR" sz="2400" dirty="0"/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/>
            </a:pPr>
            <a:r>
              <a:rPr lang="fr-FR" sz="2800" dirty="0"/>
              <a:t>Expertises spécifiques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 smtClean="0">
                <a:solidFill>
                  <a:srgbClr val="0000FF"/>
                </a:solidFill>
              </a:rPr>
              <a:t>Réalisation d’expériences en </a:t>
            </a:r>
            <a:r>
              <a:rPr lang="fr-FR" sz="2300" dirty="0" err="1" smtClean="0">
                <a:solidFill>
                  <a:srgbClr val="0000FF"/>
                </a:solidFill>
              </a:rPr>
              <a:t>Biomagerie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>
                <a:solidFill>
                  <a:srgbClr val="0000FF"/>
                </a:solidFill>
              </a:rPr>
              <a:t>in vivo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FF"/>
                </a:solidFill>
              </a:rPr>
              <a:t>Modèles animaux murins tumoraux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FF"/>
                </a:solidFill>
              </a:rPr>
              <a:t>Agents d'imagerie vectorisés IRM ou optiques ou bimodaux, chimie, physicochimie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FF"/>
                </a:solidFill>
              </a:rPr>
              <a:t>Méthodes cinétiques </a:t>
            </a:r>
            <a:r>
              <a:rPr lang="fr-FR" sz="2300" dirty="0" smtClean="0">
                <a:solidFill>
                  <a:srgbClr val="0000FF"/>
                </a:solidFill>
              </a:rPr>
              <a:t> et longitudinales d'acquisition</a:t>
            </a:r>
            <a:endParaRPr sz="2300" dirty="0">
              <a:solidFill>
                <a:srgbClr val="0000FF"/>
              </a:solidFill>
            </a:endParaRPr>
          </a:p>
          <a:p>
            <a:pPr lvl="2" algn="just">
              <a:lnSpc>
                <a:spcPct val="100000"/>
              </a:lnSpc>
            </a:pPr>
            <a:endParaRPr dirty="0"/>
          </a:p>
        </p:txBody>
      </p:sp>
      <p:pic>
        <p:nvPicPr>
          <p:cNvPr id="1699" name="Picture 5"/>
          <p:cNvPicPr/>
          <p:nvPr/>
        </p:nvPicPr>
        <p:blipFill>
          <a:blip r:embed="rId2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328514"/>
              </p:ext>
            </p:extLst>
          </p:nvPr>
        </p:nvGraphicFramePr>
        <p:xfrm>
          <a:off x="4552231" y="3925441"/>
          <a:ext cx="6984776" cy="263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43" y="2125241"/>
            <a:ext cx="2124215" cy="5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407" y="1261145"/>
            <a:ext cx="3616353" cy="899592"/>
          </a:xfrm>
          <a:prstGeom prst="rect">
            <a:avLst/>
          </a:prstGeom>
        </p:spPr>
      </p:pic>
      <p:sp>
        <p:nvSpPr>
          <p:cNvPr id="13" name="CustomShape 3"/>
          <p:cNvSpPr/>
          <p:nvPr/>
        </p:nvSpPr>
        <p:spPr>
          <a:xfrm>
            <a:off x="663799" y="1549177"/>
            <a:ext cx="5904656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300" b="1" strike="noStrike" dirty="0">
                <a:solidFill>
                  <a:srgbClr val="2A22D9"/>
                </a:solidFill>
                <a:latin typeface="DIN Next LT Pro Light"/>
                <a:ea typeface="MS PGothic"/>
              </a:rPr>
              <a:t>	</a:t>
            </a:r>
            <a:r>
              <a:rPr lang="fr-FR" sz="2000" b="1" dirty="0">
                <a:solidFill>
                  <a:srgbClr val="0000FF"/>
                </a:solidFill>
              </a:rPr>
              <a:t>Plateforme d’imagerie optique, 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000" b="1" dirty="0" smtClean="0">
                <a:solidFill>
                  <a:srgbClr val="0000FF"/>
                </a:solidFill>
              </a:rPr>
              <a:t>Site </a:t>
            </a:r>
            <a:r>
              <a:rPr lang="fr-FR" sz="2000" b="1" dirty="0">
                <a:solidFill>
                  <a:srgbClr val="0000FF"/>
                </a:solidFill>
              </a:rPr>
              <a:t>Pharma</a:t>
            </a:r>
          </a:p>
          <a:p>
            <a:pPr lvl="2" algn="just">
              <a:lnSpc>
                <a:spcPct val="100000"/>
              </a:lnSpc>
            </a:pPr>
            <a:endParaRPr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TextShape 1"/>
          <p:cNvSpPr txBox="1"/>
          <p:nvPr/>
        </p:nvSpPr>
        <p:spPr>
          <a:xfrm>
            <a:off x="977400" y="455400"/>
            <a:ext cx="6946920" cy="353880"/>
          </a:xfrm>
          <a:prstGeom prst="rect">
            <a:avLst/>
          </a:prstGeom>
          <a:noFill/>
          <a:ln>
            <a:noFill/>
          </a:ln>
        </p:spPr>
        <p:txBody>
          <a:bodyPr lIns="0" tIns="0" rIns="82080" bIns="0"/>
          <a:lstStyle/>
          <a:p>
            <a:pPr>
              <a:lnSpc>
                <a:spcPct val="100000"/>
              </a:lnSpc>
            </a:pPr>
            <a:r>
              <a:rPr lang="fr-FR" sz="2300">
                <a:solidFill>
                  <a:srgbClr val="FFFFFF"/>
                </a:solidFill>
                <a:latin typeface="DIN Next LT Pro Light"/>
                <a:ea typeface="Arial"/>
              </a:rPr>
              <a:t>3. CONTACT 
</a:t>
            </a:r>
            <a:endParaRPr/>
          </a:p>
        </p:txBody>
      </p:sp>
      <p:sp>
        <p:nvSpPr>
          <p:cNvPr id="1701" name="TextShape 2"/>
          <p:cNvSpPr txBox="1"/>
          <p:nvPr/>
        </p:nvSpPr>
        <p:spPr>
          <a:xfrm>
            <a:off x="977400" y="820800"/>
            <a:ext cx="6946920" cy="28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02" name="CustomShape 3"/>
          <p:cNvSpPr/>
          <p:nvPr/>
        </p:nvSpPr>
        <p:spPr>
          <a:xfrm>
            <a:off x="303759" y="2028806"/>
            <a:ext cx="10009080" cy="5509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2" algn="just">
              <a:lnSpc>
                <a:spcPct val="100000"/>
              </a:lnSpc>
              <a:buFont typeface="Arial"/>
              <a:buChar char="•"/>
            </a:pPr>
            <a:r>
              <a:rPr lang="fr-FR" sz="2300" b="1" i="1" strike="noStrike" dirty="0" smtClean="0">
                <a:solidFill>
                  <a:srgbClr val="2A22D9"/>
                </a:solidFill>
                <a:latin typeface="DIN Next LT Pro Light"/>
                <a:ea typeface="MS PGothic"/>
              </a:rPr>
              <a:t> </a:t>
            </a:r>
            <a:r>
              <a:rPr lang="fr-FR" sz="2300" b="1" dirty="0" smtClean="0">
                <a:latin typeface="DIN Next LT Pro Light"/>
                <a:ea typeface="MS PGothic"/>
              </a:rPr>
              <a:t>Adress</a:t>
            </a:r>
            <a:r>
              <a:rPr lang="fr-FR" sz="2300" b="1" dirty="0" smtClean="0">
                <a:latin typeface="DIN Next LT Pro Light"/>
                <a:ea typeface="MS PGothic"/>
              </a:rPr>
              <a:t>e : </a:t>
            </a:r>
            <a:r>
              <a:rPr lang="fr-FR" sz="2300" b="1" dirty="0" smtClean="0">
                <a:solidFill>
                  <a:srgbClr val="0000FF"/>
                </a:solidFill>
                <a:latin typeface="DIN Next LT Pro Light"/>
                <a:ea typeface="MS PGothic"/>
              </a:rPr>
              <a:t>Université Paris Descartes, </a:t>
            </a:r>
          </a:p>
          <a:p>
            <a:pPr lvl="2" algn="just">
              <a:lnSpc>
                <a:spcPct val="100000"/>
              </a:lnSpc>
            </a:pPr>
            <a:r>
              <a:rPr lang="fr-FR" sz="2300" b="1" dirty="0" smtClean="0">
                <a:solidFill>
                  <a:srgbClr val="0000FF"/>
                </a:solidFill>
                <a:latin typeface="DIN Next LT Pro Light"/>
                <a:ea typeface="MS PGothic"/>
              </a:rPr>
              <a:t>Plateforme d’imagerie Optique, PIV, CRP2, </a:t>
            </a:r>
          </a:p>
          <a:p>
            <a:pPr lvl="2" algn="just">
              <a:lnSpc>
                <a:spcPct val="100000"/>
              </a:lnSpc>
            </a:pPr>
            <a:r>
              <a:rPr lang="fr-FR" sz="2300" b="1" dirty="0" smtClean="0">
                <a:solidFill>
                  <a:srgbClr val="0000FF"/>
                </a:solidFill>
                <a:latin typeface="DIN Next LT Pro Light"/>
                <a:ea typeface="MS PGothic"/>
              </a:rPr>
              <a:t>4, avenue de l’Observatoire, 75006 PARIS</a:t>
            </a:r>
          </a:p>
          <a:p>
            <a:pPr lvl="2" algn="just">
              <a:lnSpc>
                <a:spcPct val="100000"/>
              </a:lnSpc>
              <a:buFont typeface="Arial"/>
              <a:buChar char="•"/>
            </a:pPr>
            <a:endParaRPr lang="fr-FR" sz="2300" b="1" i="1" dirty="0" smtClean="0">
              <a:solidFill>
                <a:srgbClr val="2A22D9"/>
              </a:solidFill>
              <a:latin typeface="DIN Next LT Pro Light"/>
              <a:ea typeface="MS PGothic"/>
            </a:endParaRPr>
          </a:p>
          <a:p>
            <a:r>
              <a:rPr lang="fr-FR" sz="2400" dirty="0" smtClean="0"/>
              <a:t>Responsable </a:t>
            </a:r>
            <a:r>
              <a:rPr lang="fr-FR" sz="2400" dirty="0"/>
              <a:t>scientifique : </a:t>
            </a:r>
            <a:r>
              <a:rPr lang="fr-FR" sz="2400" dirty="0" err="1">
                <a:solidFill>
                  <a:srgbClr val="0000FF"/>
                </a:solidFill>
              </a:rPr>
              <a:t>Bich-Thuy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>
                <a:solidFill>
                  <a:srgbClr val="0000FF"/>
                </a:solidFill>
              </a:rPr>
              <a:t>Doan</a:t>
            </a:r>
            <a:endParaRPr lang="fr-FR" sz="2400" dirty="0">
              <a:solidFill>
                <a:srgbClr val="0000FF"/>
              </a:solidFill>
            </a:endParaRPr>
          </a:p>
          <a:p>
            <a:r>
              <a:rPr lang="fr-FR" sz="2400" dirty="0"/>
              <a:t>Responsable technique : </a:t>
            </a:r>
            <a:r>
              <a:rPr lang="fr-FR" sz="2400" dirty="0">
                <a:solidFill>
                  <a:srgbClr val="0000FF"/>
                </a:solidFill>
              </a:rPr>
              <a:t>Johanne Seguin </a:t>
            </a:r>
          </a:p>
          <a:p>
            <a:r>
              <a:rPr lang="fr-FR" sz="2400" dirty="0"/>
              <a:t>Assistant ingénieur : </a:t>
            </a:r>
            <a:r>
              <a:rPr lang="fr-FR" sz="2400" dirty="0" err="1">
                <a:solidFill>
                  <a:srgbClr val="0000FF"/>
                </a:solidFill>
              </a:rPr>
              <a:t>Hiba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Cherifi</a:t>
            </a:r>
            <a:endParaRPr lang="fr-FR" sz="2400" dirty="0" smtClean="0">
              <a:solidFill>
                <a:srgbClr val="0000FF"/>
              </a:solidFill>
            </a:endParaRPr>
          </a:p>
          <a:p>
            <a:endParaRPr lang="fr-FR" sz="2400" dirty="0" smtClean="0"/>
          </a:p>
          <a:p>
            <a:r>
              <a:rPr lang="fr-FR" sz="2400" b="1" dirty="0" smtClean="0"/>
              <a:t>Contacts </a:t>
            </a:r>
            <a:r>
              <a:rPr lang="fr-FR" sz="2400" b="1" dirty="0"/>
              <a:t>: </a:t>
            </a:r>
          </a:p>
          <a:p>
            <a:pPr marL="432000" indent="0">
              <a:buNone/>
            </a:pPr>
            <a:r>
              <a:rPr lang="fr-FR" sz="2400" dirty="0">
                <a:hlinkClick r:id="rId2"/>
              </a:rPr>
              <a:t>bich-thuy.doan@chimie-</a:t>
            </a:r>
            <a:r>
              <a:rPr lang="fr-FR" sz="2400" dirty="0" smtClean="0">
                <a:hlinkClick r:id="rId2"/>
              </a:rPr>
              <a:t>paristech.fr</a:t>
            </a:r>
            <a:r>
              <a:rPr lang="fr-FR" sz="2400" dirty="0" smtClean="0"/>
              <a:t>   01 39 14 86 27</a:t>
            </a:r>
            <a:endParaRPr lang="fr-FR" sz="2400" dirty="0"/>
          </a:p>
          <a:p>
            <a:pPr marL="432000" indent="0">
              <a:buNone/>
            </a:pPr>
            <a:r>
              <a:rPr lang="fr-FR" sz="2400" dirty="0">
                <a:hlinkClick r:id="rId3"/>
              </a:rPr>
              <a:t>johanne.seguin@</a:t>
            </a:r>
            <a:r>
              <a:rPr lang="fr-FR" sz="2400" dirty="0" smtClean="0">
                <a:hlinkClick r:id="rId3"/>
              </a:rPr>
              <a:t>parisdescartes.fr</a:t>
            </a:r>
            <a:r>
              <a:rPr lang="fr-FR" sz="2400" dirty="0" smtClean="0"/>
              <a:t>	01 53 73 95 81</a:t>
            </a:r>
            <a:endParaRPr lang="fr-FR" sz="2400" dirty="0"/>
          </a:p>
          <a:p>
            <a:pPr marL="432000" indent="0">
              <a:buNone/>
            </a:pPr>
            <a:r>
              <a:rPr lang="fr-FR" sz="2400" dirty="0">
                <a:hlinkClick r:id="rId4"/>
              </a:rPr>
              <a:t>upcgi.liopa@</a:t>
            </a:r>
            <a:r>
              <a:rPr lang="fr-FR" sz="2400" dirty="0" smtClean="0">
                <a:hlinkClick r:id="rId4"/>
              </a:rPr>
              <a:t>gmail.com</a:t>
            </a:r>
            <a:r>
              <a:rPr lang="fr-FR" sz="2400" dirty="0" smtClean="0"/>
              <a:t>	</a:t>
            </a:r>
            <a:endParaRPr lang="fr-FR" sz="2400" dirty="0"/>
          </a:p>
          <a:p>
            <a:pPr marL="432000" indent="0">
              <a:buNone/>
            </a:pPr>
            <a:endParaRPr lang="fr-FR" sz="2400" dirty="0"/>
          </a:p>
          <a:p>
            <a:r>
              <a:rPr lang="fr-FR" sz="2400" b="1" dirty="0"/>
              <a:t>Site Internet :</a:t>
            </a:r>
          </a:p>
          <a:p>
            <a:pPr marL="432000" indent="0">
              <a:buNone/>
            </a:pPr>
            <a:r>
              <a:rPr lang="fr-FR" sz="2400" dirty="0">
                <a:hlinkClick r:id="rId5"/>
              </a:rPr>
              <a:t>http://ipa.medecine.univ-paris5.fr/spip.php?article1839</a:t>
            </a:r>
            <a:endParaRPr lang="fr-FR" sz="2400" dirty="0"/>
          </a:p>
          <a:p>
            <a:pPr lvl="2" algn="just">
              <a:lnSpc>
                <a:spcPct val="100000"/>
              </a:lnSpc>
            </a:pPr>
            <a:endParaRPr dirty="0"/>
          </a:p>
        </p:txBody>
      </p:sp>
      <p:pic>
        <p:nvPicPr>
          <p:cNvPr id="1703" name="Picture 5"/>
          <p:cNvPicPr/>
          <p:nvPr/>
        </p:nvPicPr>
        <p:blipFill>
          <a:blip r:embed="rId6"/>
          <a:stretch/>
        </p:blipFill>
        <p:spPr>
          <a:xfrm>
            <a:off x="6927840" y="254160"/>
            <a:ext cx="1158840" cy="871200"/>
          </a:xfrm>
          <a:prstGeom prst="rect">
            <a:avLst/>
          </a:prstGeom>
          <a:ln>
            <a:noFill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31" y="3205361"/>
            <a:ext cx="127022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7"/>
          <a:stretch/>
        </p:blipFill>
        <p:spPr bwMode="auto">
          <a:xfrm>
            <a:off x="9160743" y="3709417"/>
            <a:ext cx="1219748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BT-CNRS\CNRS\PEDS\photoidentitéBT-11031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36607" y="2845321"/>
            <a:ext cx="1121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407" y="1261145"/>
            <a:ext cx="3616353" cy="89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5019</TotalTime>
  <Words>197</Words>
  <Application>Microsoft Macintosh PowerPoint</Application>
  <PresentationFormat>Custom</PresentationFormat>
  <Paragraphs>73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51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Domaines d’Actions Stratégiques 2014 - 2018</dc:title>
  <dc:creator>Jean Roch MEUNIER</dc:creator>
  <cp:lastModifiedBy>Rototo</cp:lastModifiedBy>
  <cp:revision>225</cp:revision>
  <cp:lastPrinted>2014-02-10T11:54:12Z</cp:lastPrinted>
  <dcterms:created xsi:type="dcterms:W3CDTF">2013-12-08T14:35:44Z</dcterms:created>
  <dcterms:modified xsi:type="dcterms:W3CDTF">2015-09-14T09:54:58Z</dcterms:modified>
  <dc:language>en-US</dc:language>
</cp:coreProperties>
</file>